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11" r:id="rId3"/>
    <p:sldId id="312" r:id="rId4"/>
    <p:sldId id="257" r:id="rId5"/>
    <p:sldId id="261" r:id="rId6"/>
    <p:sldId id="262" r:id="rId7"/>
    <p:sldId id="263" r:id="rId8"/>
    <p:sldId id="259" r:id="rId9"/>
    <p:sldId id="296" r:id="rId10"/>
    <p:sldId id="264" r:id="rId11"/>
    <p:sldId id="297" r:id="rId12"/>
    <p:sldId id="298" r:id="rId13"/>
    <p:sldId id="267" r:id="rId14"/>
    <p:sldId id="266" r:id="rId15"/>
    <p:sldId id="265" r:id="rId16"/>
    <p:sldId id="268" r:id="rId17"/>
    <p:sldId id="269" r:id="rId18"/>
    <p:sldId id="270" r:id="rId19"/>
    <p:sldId id="273" r:id="rId20"/>
    <p:sldId id="271" r:id="rId21"/>
    <p:sldId id="274" r:id="rId22"/>
    <p:sldId id="308" r:id="rId23"/>
    <p:sldId id="275" r:id="rId24"/>
    <p:sldId id="309" r:id="rId25"/>
    <p:sldId id="293" r:id="rId26"/>
    <p:sldId id="277" r:id="rId27"/>
    <p:sldId id="291" r:id="rId28"/>
    <p:sldId id="278" r:id="rId29"/>
    <p:sldId id="279" r:id="rId30"/>
    <p:sldId id="292" r:id="rId31"/>
    <p:sldId id="294" r:id="rId32"/>
    <p:sldId id="280" r:id="rId33"/>
    <p:sldId id="295" r:id="rId34"/>
    <p:sldId id="281" r:id="rId35"/>
    <p:sldId id="282" r:id="rId36"/>
    <p:sldId id="284" r:id="rId37"/>
    <p:sldId id="285" r:id="rId38"/>
    <p:sldId id="286" r:id="rId39"/>
    <p:sldId id="287" r:id="rId40"/>
    <p:sldId id="288" r:id="rId41"/>
    <p:sldId id="290" r:id="rId42"/>
    <p:sldId id="289" r:id="rId43"/>
    <p:sldId id="276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0" r:id="rId52"/>
    <p:sldId id="31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2E5FE-2C0D-468C-9408-5A9D20EF7DD1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FB00-A421-4A23-9118-4C9EF4EEB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7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09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E9D4E-2E9C-4CCA-9A31-2F3BACD7AE2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8483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5562600" cy="44196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58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51A-6B2E-45F9-8182-42A5CB7F7FEC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A79-8D69-4DCD-9A4B-4E20E9DE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9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51A-6B2E-45F9-8182-42A5CB7F7FEC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A79-8D69-4DCD-9A4B-4E20E9DE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51A-6B2E-45F9-8182-42A5CB7F7FEC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A79-8D69-4DCD-9A4B-4E20E9DE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51A-6B2E-45F9-8182-42A5CB7F7FEC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A79-8D69-4DCD-9A4B-4E20E9DE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0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51A-6B2E-45F9-8182-42A5CB7F7FEC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A79-8D69-4DCD-9A4B-4E20E9DE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51A-6B2E-45F9-8182-42A5CB7F7FEC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A79-8D69-4DCD-9A4B-4E20E9DE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51A-6B2E-45F9-8182-42A5CB7F7FEC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A79-8D69-4DCD-9A4B-4E20E9DE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7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51A-6B2E-45F9-8182-42A5CB7F7FEC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A79-8D69-4DCD-9A4B-4E20E9DE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8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51A-6B2E-45F9-8182-42A5CB7F7FEC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A79-8D69-4DCD-9A4B-4E20E9DE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0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51A-6B2E-45F9-8182-42A5CB7F7FEC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A79-8D69-4DCD-9A4B-4E20E9DE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6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51A-6B2E-45F9-8182-42A5CB7F7FEC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A79-8D69-4DCD-9A4B-4E20E9DE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5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E51A-6B2E-45F9-8182-42A5CB7F7FEC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9A79-8D69-4DCD-9A4B-4E20E9DE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CincyCentral Referee Training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March 7, 2015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Evendale Recreation Center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8" y="0"/>
            <a:ext cx="91523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Goalkeeper Possession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Law XII, Notes 1 states the following:</a:t>
            </a:r>
          </a:p>
          <a:p>
            <a:pPr lvl="1"/>
            <a:r>
              <a:rPr lang="en-US" sz="3200" b="1" u="sng" dirty="0" smtClean="0"/>
              <a:t>“Possession” by the goalkeeper is having control, even if only with one hand.</a:t>
            </a:r>
          </a:p>
          <a:p>
            <a:r>
              <a:rPr lang="en-US" b="1" dirty="0" smtClean="0"/>
              <a:t>PLEASE use this definition when asked by a coach/player/parent as to what Goalkeeper possession means/entails.</a:t>
            </a:r>
          </a:p>
          <a:p>
            <a:r>
              <a:rPr lang="en-US" b="1" dirty="0" smtClean="0"/>
              <a:t>ONE FINGER </a:t>
            </a:r>
            <a:r>
              <a:rPr lang="en-US" dirty="0" smtClean="0"/>
              <a:t>does </a:t>
            </a:r>
            <a:r>
              <a:rPr lang="en-US" b="1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equal </a:t>
            </a:r>
            <a:r>
              <a:rPr lang="en-US" b="1" dirty="0" smtClean="0"/>
              <a:t>ONE HAND!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97450"/>
            <a:ext cx="7315200" cy="59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88" y="3124200"/>
            <a:ext cx="4719812" cy="3414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334000" cy="27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ip\AppData\Local\Microsoft\Windows\Temporary Internet Files\Content.IE5\LRSYP9B9\640x392_35306_1559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Goalkeeper Possession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Goalkeepers </a:t>
            </a:r>
            <a:r>
              <a:rPr lang="en-US" b="1" dirty="0" smtClean="0">
                <a:solidFill>
                  <a:srgbClr val="009900"/>
                </a:solidFill>
              </a:rPr>
              <a:t>ARE ALLOWED </a:t>
            </a:r>
            <a:r>
              <a:rPr lang="en-US" dirty="0" smtClean="0"/>
              <a:t>to be the first to handle the ball after releasing it into play (i.e. punting/throwing/dropping the ball) at the Passers (U8) and Wings (U10) levels.</a:t>
            </a:r>
          </a:p>
          <a:p>
            <a:r>
              <a:rPr lang="en-US" dirty="0" smtClean="0"/>
              <a:t>Goalkeepers </a:t>
            </a:r>
            <a:r>
              <a:rPr lang="en-US" b="1" dirty="0" smtClean="0">
                <a:solidFill>
                  <a:srgbClr val="FF0000"/>
                </a:solidFill>
              </a:rPr>
              <a:t>ARE NOT ALLOWED </a:t>
            </a:r>
            <a:r>
              <a:rPr lang="en-US" dirty="0" smtClean="0"/>
              <a:t>to be the first to handle the ball after releasing it into play (i.e. punting/throwing/dropping the ball) at the </a:t>
            </a:r>
            <a:r>
              <a:rPr lang="en-US" dirty="0" err="1" smtClean="0"/>
              <a:t>the</a:t>
            </a:r>
            <a:r>
              <a:rPr lang="en-US" dirty="0" smtClean="0"/>
              <a:t> Strikers (U12) level and UP.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Passing Back to the Goalkeeper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Goalkeepers </a:t>
            </a:r>
            <a:r>
              <a:rPr lang="en-US" b="1" dirty="0" smtClean="0">
                <a:solidFill>
                  <a:srgbClr val="009900"/>
                </a:solidFill>
              </a:rPr>
              <a:t>ARE ALLOWED </a:t>
            </a:r>
            <a:r>
              <a:rPr lang="en-US" dirty="0" smtClean="0"/>
              <a:t>to handle the ball if kicked to them by a teammate at the Passers (U8) and the Wings (U10) levels.</a:t>
            </a:r>
          </a:p>
          <a:p>
            <a:r>
              <a:rPr lang="en-US" dirty="0" smtClean="0"/>
              <a:t>Goalkeepers </a:t>
            </a:r>
            <a:r>
              <a:rPr lang="en-US" b="1" dirty="0" smtClean="0">
                <a:solidFill>
                  <a:srgbClr val="FF0000"/>
                </a:solidFill>
              </a:rPr>
              <a:t>ARE NOT ALLOWED </a:t>
            </a:r>
            <a:r>
              <a:rPr lang="en-US" dirty="0" smtClean="0"/>
              <a:t>to handle the ball if kicked to them by a teammate at the Strikers (U12) level and 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Age &amp; Skill Appropriate Fouls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younger age groups (Passers and Wings) are seeing the most inconsistencies when it comes to fouls called by referees.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REMEMBER</a:t>
            </a:r>
            <a:r>
              <a:rPr lang="en-US" dirty="0" smtClean="0"/>
              <a:t>:  Call the game for the ages/skills of the players involved.  </a:t>
            </a:r>
            <a:r>
              <a:rPr lang="en-US" b="1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/>
              <a:t>call the game the way </a:t>
            </a:r>
            <a:r>
              <a:rPr lang="en-US" b="1" dirty="0" smtClean="0">
                <a:solidFill>
                  <a:srgbClr val="FF0000"/>
                </a:solidFill>
              </a:rPr>
              <a:t>YOU</a:t>
            </a:r>
            <a:r>
              <a:rPr lang="en-US" dirty="0" smtClean="0"/>
              <a:t> would </a:t>
            </a:r>
            <a:r>
              <a:rPr lang="en-US" b="1" dirty="0" smtClean="0">
                <a:solidFill>
                  <a:srgbClr val="FF0000"/>
                </a:solidFill>
              </a:rPr>
              <a:t>PLAY</a:t>
            </a:r>
            <a:r>
              <a:rPr lang="en-US" dirty="0" smtClean="0"/>
              <a:t> the game!!</a:t>
            </a:r>
          </a:p>
          <a:p>
            <a:r>
              <a:rPr lang="en-US" dirty="0" smtClean="0"/>
              <a:t>Especially at the younger levels … if it is a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FOUL – BLOW THE WHISTLE AND CALL IT!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7" y="381000"/>
            <a:ext cx="862712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Game Cards and Reporting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Referees are REQUIRED to have the coaches sign the official game card after each match.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It is the responsibility of BOTH referees assigned to the match to make sure the card is signed.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If a coach refuses to sign, you MUST note the reason on the card and make sure your Assignor is aware of the problem.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If you forget – report the problem to your Assignor immediately.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55" y="2286000"/>
            <a:ext cx="6549067" cy="4368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943"/>
            <a:ext cx="5482389" cy="37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CincyCentral Referee Training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Referee Test Review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Question and Answers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Game Cards and Reporting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is getting a game card signed so important?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Law V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smtClean="0"/>
              <a:t>describes the role of the Referee in a match, one of which is to keep the official score.</a:t>
            </a:r>
          </a:p>
          <a:p>
            <a:pPr lvl="1"/>
            <a:r>
              <a:rPr lang="en-US" b="1" dirty="0" smtClean="0"/>
              <a:t>The game card is the official record of the match.  If there are any discrepancies/disputes regarding the final score of the match, the card is the first reference point. </a:t>
            </a:r>
          </a:p>
          <a:p>
            <a:pPr lvl="1"/>
            <a:r>
              <a:rPr lang="en-US" b="1" dirty="0" smtClean="0"/>
              <a:t>Signature on the card = official agreement that the final score/outcome is correct.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43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Game Cards and Reporting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getting a game card signed so important? (continued …)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If the card is not signed, the game may be replayed if the dispute cannot be resolved.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If a player or coach was cautioned or sent-off, the card (and subsequent report) will be the official reference point for any additional discipline.</a:t>
            </a: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Game Cards and Reporting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I got to the field and I don’t have a card.  Now what do I do?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If you don’t have an official game card … don’t panic.</a:t>
            </a:r>
          </a:p>
          <a:p>
            <a:pPr lvl="2"/>
            <a:r>
              <a:rPr lang="en-US" b="1" dirty="0" smtClean="0">
                <a:solidFill>
                  <a:srgbClr val="000099"/>
                </a:solidFill>
              </a:rPr>
              <a:t>Ask your partner if they have one.</a:t>
            </a:r>
          </a:p>
          <a:p>
            <a:pPr lvl="2"/>
            <a:r>
              <a:rPr lang="en-US" b="1" dirty="0" smtClean="0">
                <a:solidFill>
                  <a:srgbClr val="000099"/>
                </a:solidFill>
              </a:rPr>
              <a:t>IF neither of you have a card, see if someone on a neighboring field has one.</a:t>
            </a:r>
          </a:p>
          <a:p>
            <a:pPr lvl="2"/>
            <a:r>
              <a:rPr lang="en-US" b="1" dirty="0" smtClean="0">
                <a:solidFill>
                  <a:srgbClr val="000099"/>
                </a:solidFill>
              </a:rPr>
              <a:t>IF you can’t get an official one … an index card or piece of paper will work.  Make sure you get it SIGNED after the game – the coaches and ref signatures MAKE it official.</a:t>
            </a: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Game Cards and Reporting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Game Report?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A game report is filed when an incident needs to be reported to the Area/District for additional action.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Examples:</a:t>
            </a:r>
          </a:p>
          <a:p>
            <a:pPr lvl="2"/>
            <a:r>
              <a:rPr lang="en-US" b="1" dirty="0" smtClean="0">
                <a:solidFill>
                  <a:srgbClr val="000099"/>
                </a:solidFill>
              </a:rPr>
              <a:t>Red Card for player/coach/spectator</a:t>
            </a:r>
          </a:p>
          <a:p>
            <a:pPr lvl="2"/>
            <a:r>
              <a:rPr lang="en-US" b="1" dirty="0" smtClean="0">
                <a:solidFill>
                  <a:srgbClr val="000099"/>
                </a:solidFill>
              </a:rPr>
              <a:t>Serious injury </a:t>
            </a:r>
          </a:p>
          <a:p>
            <a:pPr lvl="2"/>
            <a:r>
              <a:rPr lang="en-US" b="1" dirty="0" smtClean="0">
                <a:solidFill>
                  <a:srgbClr val="000099"/>
                </a:solidFill>
              </a:rPr>
              <a:t>Game was suspended/terminated due to weather, irresponsible behavior, etc.</a:t>
            </a: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Game Cards and Reporting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Where do I find one?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CincyCentral is working on an official game report for red card and major incidents.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Ask your local Assignor how they would like you to handle game reports.</a:t>
            </a:r>
          </a:p>
          <a:p>
            <a:pPr lvl="2"/>
            <a:r>
              <a:rPr lang="en-US" b="1" dirty="0" smtClean="0">
                <a:solidFill>
                  <a:srgbClr val="000099"/>
                </a:solidFill>
              </a:rPr>
              <a:t>Most assignors will be OK with an e-mail from you regarding the situation.</a:t>
            </a:r>
          </a:p>
          <a:p>
            <a:pPr lvl="2"/>
            <a:r>
              <a:rPr lang="en-US" b="1" dirty="0" smtClean="0">
                <a:solidFill>
                  <a:srgbClr val="000099"/>
                </a:solidFill>
              </a:rPr>
              <a:t>Make sure to include the Who, What, Where, When, and How of what happened.</a:t>
            </a:r>
          </a:p>
          <a:p>
            <a:pPr lvl="2"/>
            <a:r>
              <a:rPr lang="en-US" b="1" dirty="0" smtClean="0">
                <a:solidFill>
                  <a:srgbClr val="000099"/>
                </a:solidFill>
              </a:rPr>
              <a:t>If language is involved … we need to know what was said EXACTLY (don’t pull punches or edit inappropriate words!)</a:t>
            </a: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ip\AppData\Local\Microsoft\Windows\Temporary Internet Files\Content.IE5\LRSYP9B9\questions_graphi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848600" cy="62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the Field you’re using SAFE?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Part of the duties of a referee is to inspect and ensure the field is safe to be used.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Law I, Note 9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If the referee determines the field is unsafe for play, the game will be abandoned.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Law V, Section 4, D, 1:  </a:t>
            </a:r>
            <a:r>
              <a:rPr lang="en-US" dirty="0" smtClean="0"/>
              <a:t>A referee may refuse to start a game, or may stop it once play has started, if in the referee’s judgment, the condition of the field is such to endanger the players.</a:t>
            </a: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886"/>
            <a:ext cx="8153399" cy="64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the Field you’re using SAFE?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to look for: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Goal anchoring/safety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Goal net tie downs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Sticks/large stones/broken glass/general debris on field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Holes/divots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Puddles/standing water on field (especially goal mouths)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Light/Visibility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the Field you’re using SAFE?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</a:rPr>
              <a:t>Goals</a:t>
            </a:r>
          </a:p>
          <a:p>
            <a:r>
              <a:rPr lang="en-US" dirty="0" smtClean="0"/>
              <a:t>Goals are heavy, metal/wood structures that an easily seriously injure or cause the death of a person if it falls on them.</a:t>
            </a:r>
          </a:p>
          <a:p>
            <a:r>
              <a:rPr lang="en-US" dirty="0" smtClean="0"/>
              <a:t>The United States Consumer Product Safety Commission (CPSC) has found that </a:t>
            </a:r>
            <a:r>
              <a:rPr lang="en-US" b="1" u="sng" dirty="0"/>
              <a:t>since </a:t>
            </a:r>
            <a:r>
              <a:rPr lang="en-US" b="1" u="sng" dirty="0" smtClean="0"/>
              <a:t>1979 at least 36 deaths</a:t>
            </a:r>
            <a:r>
              <a:rPr lang="en-US" b="1" dirty="0" smtClean="0"/>
              <a:t> </a:t>
            </a:r>
            <a:r>
              <a:rPr lang="en-US" dirty="0" smtClean="0"/>
              <a:t>are directly the result of a soccer goal falling over onto a person (usually a player).  That translates to one fatality a year. 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CincyCentral Referee Training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March 7, 2015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Evendale Recreation Center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0" y="990600"/>
            <a:ext cx="7189130" cy="475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762000"/>
            <a:ext cx="839046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the Field you’re using SAFE?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</a:rPr>
              <a:t>Goals</a:t>
            </a:r>
          </a:p>
          <a:p>
            <a:r>
              <a:rPr lang="en-US" dirty="0" smtClean="0"/>
              <a:t>How to check a goal?</a:t>
            </a:r>
          </a:p>
          <a:p>
            <a:pPr lvl="1"/>
            <a:r>
              <a:rPr lang="en-US" dirty="0" smtClean="0"/>
              <a:t>Goal anchors should be visible on the sides/rear of the goal frame.  If you don’t see them, there may be a problem.</a:t>
            </a:r>
          </a:p>
          <a:p>
            <a:pPr lvl="1"/>
            <a:r>
              <a:rPr lang="en-US" dirty="0" smtClean="0"/>
              <a:t>Sandbag weights are excellent ways to anchor a goal – there should be at least one on each side and one on the rear (two preferable).</a:t>
            </a:r>
          </a:p>
          <a:p>
            <a:pPr lvl="1"/>
            <a:r>
              <a:rPr lang="en-US" dirty="0" smtClean="0"/>
              <a:t>If you’re not sure … grab one of the posts and give it a light pull.  If you see the back/sides of the net lift off the ground – YOU HAVE A PROBLEM!!!!</a:t>
            </a: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96379"/>
            <a:ext cx="6879995" cy="497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the Field you’re using SAFE?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</a:rPr>
              <a:t>Goals</a:t>
            </a:r>
          </a:p>
          <a:p>
            <a:r>
              <a:rPr lang="en-US" dirty="0" smtClean="0"/>
              <a:t>If the goal is not anchored …</a:t>
            </a:r>
          </a:p>
          <a:p>
            <a:r>
              <a:rPr lang="en-US" dirty="0" smtClean="0"/>
              <a:t>If the goal is not weighted correctly to the ground …</a:t>
            </a:r>
          </a:p>
          <a:p>
            <a:r>
              <a:rPr lang="en-US" dirty="0" smtClean="0"/>
              <a:t>If you feel the goals are not safe in any way …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IF IT CAN’T BE FIXED – DO NOT PLAY!!!!</a:t>
            </a:r>
          </a:p>
          <a:p>
            <a:endParaRPr lang="en-US" dirty="0" smtClean="0"/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the Field you’re using SAFE?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</a:rPr>
              <a:t>Goal Netting/Netting Tie-Downs</a:t>
            </a:r>
          </a:p>
          <a:p>
            <a:r>
              <a:rPr lang="en-US" dirty="0" smtClean="0"/>
              <a:t>While you’re checking the goals … check the nets too.</a:t>
            </a:r>
          </a:p>
          <a:p>
            <a:r>
              <a:rPr lang="en-US" dirty="0" smtClean="0"/>
              <a:t>Note any holes in the netting, especially near the posts/crossbar.</a:t>
            </a:r>
          </a:p>
          <a:p>
            <a:r>
              <a:rPr lang="en-US" dirty="0" smtClean="0"/>
              <a:t>If you can re-anchor the netting to the post, do so.  </a:t>
            </a:r>
          </a:p>
          <a:p>
            <a:pPr lvl="1"/>
            <a:r>
              <a:rPr lang="en-US" dirty="0" smtClean="0"/>
              <a:t>Normally there are hooks on the backsides of the crossbar/posts to secure the nets to the frame.</a:t>
            </a: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the Field you’re using SAFE?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</a:rPr>
              <a:t>Goal Netting/Netting Tie-Downs</a:t>
            </a:r>
          </a:p>
          <a:p>
            <a:r>
              <a:rPr lang="en-US" dirty="0" smtClean="0"/>
              <a:t>If there’s no hooks/tie downs, sometimes other items are used.</a:t>
            </a:r>
          </a:p>
          <a:p>
            <a:pPr lvl="1"/>
            <a:r>
              <a:rPr lang="en-US" dirty="0" smtClean="0"/>
              <a:t>If there’s tape securing the nets to the frame, make sure there’s nothing sticking out into the goal that may injure a player.</a:t>
            </a:r>
          </a:p>
          <a:p>
            <a:pPr lvl="1"/>
            <a:r>
              <a:rPr lang="en-US" dirty="0" smtClean="0"/>
              <a:t>If there are zip-ties or other plastic items – make sure there are no tabs or long strands of plastic sticking out into the goal area.  That can poke out/scratch an eye!  Trim off items until you feel it’s safe!!</a:t>
            </a: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04800"/>
            <a:ext cx="8694712" cy="61669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81200" y="2133600"/>
            <a:ext cx="4800600" cy="4114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the Field you’re using SAFE?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</a:rPr>
              <a:t>Sticks/Large Stones/Broken Glass/General Debris</a:t>
            </a:r>
          </a:p>
          <a:p>
            <a:r>
              <a:rPr lang="en-US" dirty="0" smtClean="0"/>
              <a:t>Do a “field walk” before each game (regardless of if there was a game before you got there)</a:t>
            </a:r>
          </a:p>
          <a:p>
            <a:r>
              <a:rPr lang="en-US" dirty="0" smtClean="0"/>
              <a:t>Look for large sticks, large stones, broken glass, etc.</a:t>
            </a:r>
          </a:p>
          <a:p>
            <a:r>
              <a:rPr lang="en-US" dirty="0" smtClean="0"/>
              <a:t>Remove what you can – get help for what you can’t (i.e. sharp glass, etc.)</a:t>
            </a:r>
          </a:p>
          <a:p>
            <a:r>
              <a:rPr lang="en-US" dirty="0" smtClean="0"/>
              <a:t>If it can’t be removed:  </a:t>
            </a:r>
            <a:r>
              <a:rPr lang="en-US" b="1" dirty="0" smtClean="0">
                <a:solidFill>
                  <a:srgbClr val="FF0000"/>
                </a:solidFill>
              </a:rPr>
              <a:t>DON’T PLAY!!!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the Field you’re using SAFE?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</a:rPr>
              <a:t>Holes/Divots</a:t>
            </a:r>
          </a:p>
          <a:p>
            <a:r>
              <a:rPr lang="en-US" dirty="0" smtClean="0"/>
              <a:t>On your “field walk” look for any holes/divots that might cause injury to players.</a:t>
            </a:r>
          </a:p>
          <a:p>
            <a:r>
              <a:rPr lang="en-US" dirty="0" smtClean="0"/>
              <a:t>If there is something that needs to be fixed, see if that can be done prior to the game.</a:t>
            </a:r>
          </a:p>
          <a:p>
            <a:r>
              <a:rPr lang="en-US" dirty="0" smtClean="0"/>
              <a:t>If it can’t be fixed and is NOT overly dangerous; warn both teams of what it is and where it is.</a:t>
            </a:r>
          </a:p>
          <a:p>
            <a:r>
              <a:rPr lang="en-US" dirty="0" smtClean="0"/>
              <a:t>If it can’t be fixed and </a:t>
            </a:r>
            <a:r>
              <a:rPr lang="en-US" b="1" dirty="0" smtClean="0">
                <a:solidFill>
                  <a:srgbClr val="FF0000"/>
                </a:solidFill>
              </a:rPr>
              <a:t>IS DANGEROUS</a:t>
            </a:r>
            <a:r>
              <a:rPr lang="en-US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DON’T PLAY!!!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Points of Emphasis for Referees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following slides address some points of emphasis for both new and returning CincyCentral SAY Referees.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These items are the result of observations and feedback from referees/coaches/parents at all levels of SAY Soccer.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the Field you’re using SAFE?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</a:rPr>
              <a:t>Puddles/Standing Water</a:t>
            </a:r>
          </a:p>
          <a:p>
            <a:r>
              <a:rPr lang="en-US" dirty="0" smtClean="0"/>
              <a:t>In wet/heavy rain conditions, check the field for large areas of standing water/large puddles.</a:t>
            </a:r>
          </a:p>
          <a:p>
            <a:r>
              <a:rPr lang="en-US" dirty="0" smtClean="0"/>
              <a:t>Pay special attention to the goal areas/goal mouths.</a:t>
            </a:r>
          </a:p>
          <a:p>
            <a:r>
              <a:rPr lang="en-US" dirty="0" smtClean="0"/>
              <a:t>Ask yourself:  Can the players play safely IN or AROUND the puddles/areas of water.</a:t>
            </a:r>
          </a:p>
          <a:p>
            <a:r>
              <a:rPr lang="en-US" dirty="0" smtClean="0"/>
              <a:t>If the above answer is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… </a:t>
            </a:r>
            <a:r>
              <a:rPr lang="en-US" b="1" dirty="0" smtClean="0">
                <a:solidFill>
                  <a:srgbClr val="FF0000"/>
                </a:solidFill>
              </a:rPr>
              <a:t>DON’T PLAY!!!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the Field you’re using SAFE?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</a:rPr>
              <a:t>Light/Visibility</a:t>
            </a:r>
          </a:p>
          <a:p>
            <a:r>
              <a:rPr lang="en-US" dirty="0" smtClean="0"/>
              <a:t>Having enough light to see can be a concern, especially during weeknight games and in the Fall.</a:t>
            </a:r>
          </a:p>
          <a:p>
            <a:r>
              <a:rPr lang="en-US" dirty="0" smtClean="0"/>
              <a:t>Pay attention to the players, especially the goalkeepers.</a:t>
            </a:r>
          </a:p>
          <a:p>
            <a:r>
              <a:rPr lang="en-US" dirty="0" smtClean="0"/>
              <a:t>Don’t be afraid to ask players/GK’s if they can see enough to play.</a:t>
            </a:r>
          </a:p>
          <a:p>
            <a:r>
              <a:rPr lang="en-US" dirty="0" smtClean="0"/>
              <a:t>If the above answer is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… </a:t>
            </a:r>
            <a:r>
              <a:rPr lang="en-US" b="1" dirty="0" smtClean="0">
                <a:solidFill>
                  <a:srgbClr val="FF0000"/>
                </a:solidFill>
              </a:rPr>
              <a:t>DON’T PLAY!!!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Is the Field you’re using SAFE?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</a:rPr>
              <a:t>Bottom Line:</a:t>
            </a:r>
          </a:p>
          <a:p>
            <a:r>
              <a:rPr lang="en-US" dirty="0" smtClean="0"/>
              <a:t>Law I and Law V give the </a:t>
            </a:r>
            <a:r>
              <a:rPr lang="en-US" b="1" dirty="0" smtClean="0"/>
              <a:t>REFEREE </a:t>
            </a:r>
            <a:r>
              <a:rPr lang="en-US" dirty="0" smtClean="0"/>
              <a:t>the duty of making sure the field is safe.</a:t>
            </a:r>
          </a:p>
          <a:p>
            <a:r>
              <a:rPr lang="en-US" dirty="0" smtClean="0"/>
              <a:t>While you can consult and partner with coaches … </a:t>
            </a:r>
            <a:r>
              <a:rPr lang="en-US" b="1" dirty="0" smtClean="0">
                <a:solidFill>
                  <a:srgbClr val="000099"/>
                </a:solidFill>
              </a:rPr>
              <a:t>YOU</a:t>
            </a:r>
            <a:r>
              <a:rPr lang="en-US" dirty="0" smtClean="0"/>
              <a:t> are the one who makes the final decision on field conditions.</a:t>
            </a:r>
          </a:p>
          <a:p>
            <a:r>
              <a:rPr lang="en-US" dirty="0" smtClean="0"/>
              <a:t>Ask yourself:  Can the players play </a:t>
            </a:r>
            <a:r>
              <a:rPr lang="en-US" b="1" dirty="0" smtClean="0">
                <a:solidFill>
                  <a:srgbClr val="000099"/>
                </a:solidFill>
              </a:rPr>
              <a:t>SAFELY</a:t>
            </a:r>
            <a:r>
              <a:rPr lang="en-US" dirty="0" smtClean="0"/>
              <a:t> given current field conditions?</a:t>
            </a:r>
          </a:p>
          <a:p>
            <a:r>
              <a:rPr lang="en-US" dirty="0" smtClean="0"/>
              <a:t>If the above answer is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… </a:t>
            </a:r>
            <a:r>
              <a:rPr lang="en-US" b="1" dirty="0" smtClean="0">
                <a:solidFill>
                  <a:srgbClr val="FF0000"/>
                </a:solidFill>
              </a:rPr>
              <a:t>DON’T PLAY!!!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p\AppData\Local\Microsoft\Windows\Temporary Internet Files\Content.IE5\LRSYP9B9\graphics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9751"/>
            <a:ext cx="5181600" cy="641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SAY GUIDELINES FOR REFEREE UNIFORMS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Basic Uniform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Shoes:</a:t>
            </a:r>
            <a:r>
              <a:rPr lang="en-US" dirty="0" smtClean="0"/>
              <a:t>  Predominantly Black</a:t>
            </a:r>
          </a:p>
          <a:p>
            <a:r>
              <a:rPr lang="en-US" b="1" dirty="0" smtClean="0"/>
              <a:t>Socks:</a:t>
            </a:r>
            <a:r>
              <a:rPr lang="en-US" dirty="0" smtClean="0"/>
              <a:t>  Knee Length with three white stripes or all black.</a:t>
            </a:r>
          </a:p>
          <a:p>
            <a:r>
              <a:rPr lang="en-US" b="1" dirty="0" smtClean="0"/>
              <a:t>Shorts/Pants:</a:t>
            </a:r>
            <a:r>
              <a:rPr lang="en-US" dirty="0" smtClean="0"/>
              <a:t>  Solid Black or any shorts/pants supplied by the local SAY Area/District.</a:t>
            </a:r>
          </a:p>
        </p:txBody>
      </p:sp>
    </p:spTree>
    <p:extLst>
      <p:ext uri="{BB962C8B-B14F-4D97-AF65-F5344CB8AC3E}">
        <p14:creationId xmlns:p14="http://schemas.microsoft.com/office/powerpoint/2010/main" val="1654303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SAY GUIDELINES FOR REFEREE UNIFORMS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Basic Uniform</a:t>
            </a:r>
            <a:r>
              <a:rPr lang="en-US" dirty="0" smtClean="0"/>
              <a:t>:</a:t>
            </a:r>
          </a:p>
          <a:p>
            <a:r>
              <a:rPr lang="en-US" dirty="0" smtClean="0"/>
              <a:t>Shirt/Jersey:</a:t>
            </a:r>
          </a:p>
          <a:p>
            <a:pPr lvl="1"/>
            <a:r>
              <a:rPr lang="en-US" dirty="0" smtClean="0"/>
              <a:t>Any Referee Shirt approved by the Local SAY Area/District</a:t>
            </a:r>
          </a:p>
          <a:p>
            <a:pPr lvl="1"/>
            <a:r>
              <a:rPr lang="en-US" dirty="0" smtClean="0"/>
              <a:t>Any Referee Shirt approved and worn by USSF, High School, or Collegiate Officials</a:t>
            </a:r>
          </a:p>
          <a:p>
            <a:pPr lvl="1"/>
            <a:r>
              <a:rPr lang="en-US" dirty="0" smtClean="0"/>
              <a:t>The shirts/jerseys of all officials in a game shall be of matching color.</a:t>
            </a:r>
          </a:p>
        </p:txBody>
      </p:sp>
    </p:spTree>
    <p:extLst>
      <p:ext uri="{BB962C8B-B14F-4D97-AF65-F5344CB8AC3E}">
        <p14:creationId xmlns:p14="http://schemas.microsoft.com/office/powerpoint/2010/main" val="1052470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SAY GUIDELINES FOR REFEREE UNIFORMS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Referee Badge</a:t>
            </a:r>
            <a:r>
              <a:rPr lang="en-US" dirty="0" smtClean="0"/>
              <a:t>:</a:t>
            </a:r>
          </a:p>
          <a:p>
            <a:r>
              <a:rPr lang="en-US" dirty="0" smtClean="0"/>
              <a:t>Any designated SAY Referee Badge earned by the official.</a:t>
            </a:r>
          </a:p>
          <a:p>
            <a:r>
              <a:rPr lang="en-US" dirty="0" smtClean="0"/>
              <a:t>Any designated SAY Area/District Referee badge provided to the official.</a:t>
            </a:r>
          </a:p>
          <a:p>
            <a:r>
              <a:rPr lang="en-US" dirty="0" smtClean="0"/>
              <a:t>No Referee badge need be worn.</a:t>
            </a:r>
          </a:p>
          <a:p>
            <a:pPr lvl="1"/>
            <a:r>
              <a:rPr lang="en-US" dirty="0" smtClean="0"/>
              <a:t>Referees SHOULD NOT wear USSF or NFHS badge during a SAY match.</a:t>
            </a:r>
          </a:p>
        </p:txBody>
      </p:sp>
    </p:spTree>
    <p:extLst>
      <p:ext uri="{BB962C8B-B14F-4D97-AF65-F5344CB8AC3E}">
        <p14:creationId xmlns:p14="http://schemas.microsoft.com/office/powerpoint/2010/main" val="41109584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1500"/>
            <a:ext cx="7391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SAY GUIDELINES FOR REFEREE UNIFORMS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Other Items</a:t>
            </a:r>
            <a:r>
              <a:rPr lang="en-US" dirty="0" smtClean="0"/>
              <a:t>:</a:t>
            </a:r>
          </a:p>
          <a:p>
            <a:r>
              <a:rPr lang="en-US" dirty="0" smtClean="0"/>
              <a:t>Hat/Visor with a bill is OK</a:t>
            </a:r>
          </a:p>
          <a:p>
            <a:pPr lvl="1"/>
            <a:r>
              <a:rPr lang="en-US" dirty="0" smtClean="0"/>
              <a:t>Solid Black is preferred.</a:t>
            </a:r>
          </a:p>
          <a:p>
            <a:pPr lvl="1"/>
            <a:r>
              <a:rPr lang="en-US" dirty="0" smtClean="0"/>
              <a:t>NO LOGOS unless it’s a SAY Soccer Logo</a:t>
            </a:r>
          </a:p>
          <a:p>
            <a:pPr lvl="1"/>
            <a:r>
              <a:rPr lang="en-US" dirty="0" smtClean="0"/>
              <a:t>Black skullcap is OK in cold weather</a:t>
            </a:r>
          </a:p>
          <a:p>
            <a:r>
              <a:rPr lang="en-US" dirty="0" smtClean="0"/>
              <a:t>Eyeglasses </a:t>
            </a:r>
          </a:p>
          <a:p>
            <a:pPr lvl="1"/>
            <a:r>
              <a:rPr lang="en-US" dirty="0" smtClean="0"/>
              <a:t>Sunglasses ????</a:t>
            </a:r>
          </a:p>
          <a:p>
            <a:r>
              <a:rPr lang="en-US" dirty="0" smtClean="0"/>
              <a:t>Wristwatch</a:t>
            </a:r>
          </a:p>
          <a:p>
            <a:r>
              <a:rPr lang="en-US" dirty="0" smtClean="0"/>
              <a:t>Wedding Ring</a:t>
            </a:r>
          </a:p>
        </p:txBody>
      </p:sp>
    </p:spTree>
    <p:extLst>
      <p:ext uri="{BB962C8B-B14F-4D97-AF65-F5344CB8AC3E}">
        <p14:creationId xmlns:p14="http://schemas.microsoft.com/office/powerpoint/2010/main" val="1096498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SAY GUIDELINES FOR REFEREE UNIFORMS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Unacceptable Items:</a:t>
            </a:r>
          </a:p>
          <a:p>
            <a:r>
              <a:rPr lang="en-US" dirty="0" smtClean="0"/>
              <a:t>Sunglasses????</a:t>
            </a:r>
          </a:p>
          <a:p>
            <a:r>
              <a:rPr lang="en-US" dirty="0" smtClean="0"/>
              <a:t>Visible jewelry other than wedding ring</a:t>
            </a:r>
          </a:p>
          <a:p>
            <a:r>
              <a:rPr lang="en-US" dirty="0" smtClean="0"/>
              <a:t>Ankle Socks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BOTTOM LINE: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If a </a:t>
            </a:r>
            <a:r>
              <a:rPr lang="en-US" b="1" dirty="0" smtClean="0">
                <a:solidFill>
                  <a:srgbClr val="FF0000"/>
                </a:solidFill>
              </a:rPr>
              <a:t>player </a:t>
            </a:r>
            <a:r>
              <a:rPr lang="en-US" dirty="0" smtClean="0">
                <a:solidFill>
                  <a:srgbClr val="FF0000"/>
                </a:solidFill>
              </a:rPr>
              <a:t>can’t wear it, neither should </a:t>
            </a:r>
            <a:r>
              <a:rPr lang="en-US" b="1" dirty="0" smtClean="0">
                <a:solidFill>
                  <a:srgbClr val="FF0000"/>
                </a:solidFill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2833496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495800" y="1400651"/>
            <a:ext cx="4495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things below happens,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referee should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suspend the game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419600" y="3620631"/>
            <a:ext cx="4572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buFontTx/>
              <a:buAutoNum type="arabicParenR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If thunder is heard</a:t>
            </a:r>
          </a:p>
          <a:p>
            <a:pPr marL="381000" indent="-381000">
              <a:buFontTx/>
              <a:buAutoNum type="arabicParenR"/>
            </a:pP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indent="-381000">
              <a:buFontTx/>
              <a:buAutoNum type="arabicParenR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If lightning is seen</a:t>
            </a:r>
          </a:p>
          <a:p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Soccer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 Policy</a:t>
            </a:r>
          </a:p>
        </p:txBody>
      </p:sp>
    </p:spTree>
    <p:extLst>
      <p:ext uri="{BB962C8B-B14F-4D97-AF65-F5344CB8AC3E}">
        <p14:creationId xmlns:p14="http://schemas.microsoft.com/office/powerpoint/2010/main" val="28060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Field and Sideline Etiquette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</a:rPr>
              <a:t>Cell Phones/Smartphones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NEVER </a:t>
            </a:r>
            <a:r>
              <a:rPr lang="en-US" b="1" u="sng" dirty="0" err="1" smtClean="0">
                <a:solidFill>
                  <a:srgbClr val="FF0000"/>
                </a:solidFill>
              </a:rPr>
              <a:t>NEVER</a:t>
            </a:r>
            <a:r>
              <a:rPr lang="en-US" b="1" u="sng" dirty="0" smtClean="0">
                <a:solidFill>
                  <a:srgbClr val="FF0000"/>
                </a:solidFill>
              </a:rPr>
              <a:t> NEVER </a:t>
            </a:r>
            <a:r>
              <a:rPr lang="en-US" b="1" dirty="0" smtClean="0">
                <a:solidFill>
                  <a:srgbClr val="FF0000"/>
                </a:solidFill>
              </a:rPr>
              <a:t>on the field of play!!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NEVER Used as a substitute for a watch/stopwatch/other timing device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 CAREFUL using them on the sidelines … keep it short on an AS-NEEDED basis.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 be used for referencing the Laws of the Game and other referee-related items.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21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Field and Sideline Etiquette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9"/>
                </a:solidFill>
              </a:rPr>
              <a:t>Rain/Foul Weather Gear: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Umbrellas are NOT allowed to be used DURING a game.  If it’s going to rain … bring rain gear or a poncho!!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Make sure you have a plastic trash bag to put your gear in if it rains!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Hats should be soccer appropriate for cold weather – if you’re not sure on wearing it, DON’T!</a:t>
            </a:r>
          </a:p>
          <a:p>
            <a:pPr lvl="1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95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p\AppData\Local\Microsoft\Windows\Temporary Internet Files\Content.IE5\LRSYP9B9\19a959f358a71de739e4d418466f2e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" y="0"/>
            <a:ext cx="9143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2667000" y="4800600"/>
            <a:ext cx="5867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mic Sans MS" pitchFamily="66" charset="0"/>
              </a:rPr>
              <a:t>Lightning Detectors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855" y="5181600"/>
            <a:ext cx="74863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Lightning Detectors</a:t>
            </a:r>
          </a:p>
        </p:txBody>
      </p:sp>
      <p:pic>
        <p:nvPicPr>
          <p:cNvPr id="2050" name="Picture 2" descr="H:\Lightning Strikes\Lightning Picture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67739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5360" y="381000"/>
            <a:ext cx="7178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smtClean="0">
                <a:solidFill>
                  <a:srgbClr val="34CB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Soccer Lightning Policy</a:t>
            </a:r>
            <a:endParaRPr lang="en-US" sz="4400" b="1" i="1" u="sng" dirty="0">
              <a:solidFill>
                <a:srgbClr val="34CB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364" y="2073057"/>
            <a:ext cx="78318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Whatever Occurs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8125"/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5325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see lightning of any sort</a:t>
            </a:r>
          </a:p>
          <a:p>
            <a:pPr marL="1206500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the game immediately</a:t>
            </a:r>
          </a:p>
          <a:p>
            <a:pPr marL="695325" indent="-457200">
              <a:buFont typeface="Arial" pitchFamily="34" charset="0"/>
              <a:buChar char="•"/>
            </a:pP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5325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hear thunder, even in the distance</a:t>
            </a:r>
          </a:p>
          <a:p>
            <a:pPr marL="1206500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the game immediately</a:t>
            </a:r>
          </a:p>
          <a:p>
            <a:pPr marL="695325" indent="-457200">
              <a:buFont typeface="Arial" pitchFamily="34" charset="0"/>
              <a:buChar char="•"/>
            </a:pP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8125"/>
            <a:r>
              <a:rPr lang="en-US" sz="28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WAIT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34CB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see or hear a second signal to confirm.</a:t>
            </a:r>
          </a:p>
          <a:p>
            <a:pPr marL="695325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81000" y="3962400"/>
            <a:ext cx="84582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/>
              <a:t>should retake the field for a minimum of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minutes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/>
              <a:t>after the last lightning is seen or thunder is heard</a:t>
            </a:r>
            <a:r>
              <a:rPr lang="en-US" sz="2800" b="1" dirty="0" smtClean="0"/>
              <a:t>.</a:t>
            </a:r>
          </a:p>
          <a:p>
            <a:endParaRPr lang="en-US" sz="1800" b="1" dirty="0"/>
          </a:p>
          <a:p>
            <a:r>
              <a:rPr lang="en-US" sz="2800" b="1" dirty="0" smtClean="0"/>
              <a:t>The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minutes is restarted </a:t>
            </a:r>
            <a:r>
              <a:rPr lang="en-US" sz="2800" b="1" dirty="0" smtClean="0"/>
              <a:t>every time lightning is seen or thunder is heard !!</a:t>
            </a:r>
            <a:endParaRPr lang="en-US" sz="2800" b="1" dirty="0"/>
          </a:p>
        </p:txBody>
      </p:sp>
      <p:pic>
        <p:nvPicPr>
          <p:cNvPr id="2050" name="Picture 2" descr="C:\Users\Owner\Pictures\LIGHTNING STRIKES\Lightning Pictur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810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TO DO 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SAY Soccer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Lightning Policy</a:t>
            </a:r>
          </a:p>
        </p:txBody>
      </p:sp>
    </p:spTree>
    <p:extLst>
      <p:ext uri="{BB962C8B-B14F-4D97-AF65-F5344CB8AC3E}">
        <p14:creationId xmlns:p14="http://schemas.microsoft.com/office/powerpoint/2010/main" val="10529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Pictures\LIGHTNING STRIKES\Lightning Pictur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48580"/>
            <a:ext cx="8382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algn="ctr"/>
            <a:r>
              <a:rPr lang="en-US" sz="6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!!</a:t>
            </a:r>
          </a:p>
          <a:p>
            <a:pPr marL="238125" algn="ctr"/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8125" algn="ctr"/>
            <a:r>
              <a:rPr lang="en-US" sz="60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6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60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WAIT!!</a:t>
            </a:r>
          </a:p>
          <a:p>
            <a:pPr marL="238125"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38125"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IMMEDIATELY!!</a:t>
            </a:r>
          </a:p>
          <a:p>
            <a:pPr marL="238125" algn="ctr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8125"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game is that important !!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hip\AppData\Local\Microsoft\Windows\Temporary Internet Files\Content.IE5\NPLNOAEC\question-blue-circ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9308"/>
            <a:ext cx="8153400" cy="63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2430</TotalTime>
  <Words>2123</Words>
  <Application>Microsoft Office PowerPoint</Application>
  <PresentationFormat>On-screen Show (4:3)</PresentationFormat>
  <Paragraphs>210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CincyCentral Referee Training</vt:lpstr>
      <vt:lpstr>CincyCentral Referee Training</vt:lpstr>
      <vt:lpstr>CincyCentral Referee Training</vt:lpstr>
      <vt:lpstr>Points of Emphasis for Referees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Goalkeeper Possession</vt:lpstr>
      <vt:lpstr>PowerPoint Presentation</vt:lpstr>
      <vt:lpstr>PowerPoint Presentation</vt:lpstr>
      <vt:lpstr>PowerPoint Presentation</vt:lpstr>
      <vt:lpstr>Goalkeeper Possession</vt:lpstr>
      <vt:lpstr>Passing Back to the Goalkeeper</vt:lpstr>
      <vt:lpstr>Age &amp; Skill Appropriate Fouls</vt:lpstr>
      <vt:lpstr>PowerPoint Presentation</vt:lpstr>
      <vt:lpstr>Game Cards and Reporting</vt:lpstr>
      <vt:lpstr>PowerPoint Presentation</vt:lpstr>
      <vt:lpstr>Game Cards and Reporting</vt:lpstr>
      <vt:lpstr>Game Cards and Reporting</vt:lpstr>
      <vt:lpstr>Game Cards and Reporting</vt:lpstr>
      <vt:lpstr>Game Cards and Reporting</vt:lpstr>
      <vt:lpstr>Game Cards and Reporting</vt:lpstr>
      <vt:lpstr>PowerPoint Presentation</vt:lpstr>
      <vt:lpstr>Is the Field you’re using SAFE?</vt:lpstr>
      <vt:lpstr>PowerPoint Presentation</vt:lpstr>
      <vt:lpstr>Is the Field you’re using SAFE?</vt:lpstr>
      <vt:lpstr>Is the Field you’re using SAFE?</vt:lpstr>
      <vt:lpstr>PowerPoint Presentation</vt:lpstr>
      <vt:lpstr>PowerPoint Presentation</vt:lpstr>
      <vt:lpstr>Is the Field you’re using SAFE?</vt:lpstr>
      <vt:lpstr>PowerPoint Presentation</vt:lpstr>
      <vt:lpstr>Is the Field you’re using SAFE?</vt:lpstr>
      <vt:lpstr>Is the Field you’re using SAFE?</vt:lpstr>
      <vt:lpstr>Is the Field you’re using SAFE?</vt:lpstr>
      <vt:lpstr>PowerPoint Presentation</vt:lpstr>
      <vt:lpstr>Is the Field you’re using SAFE?</vt:lpstr>
      <vt:lpstr>Is the Field you’re using SAFE?</vt:lpstr>
      <vt:lpstr>Is the Field you’re using SAFE?</vt:lpstr>
      <vt:lpstr>Is the Field you’re using SAFE?</vt:lpstr>
      <vt:lpstr>Is the Field you’re using SAFE?</vt:lpstr>
      <vt:lpstr>PowerPoint Presentation</vt:lpstr>
      <vt:lpstr>SAY GUIDELINES FOR REFEREE UNIFORMS</vt:lpstr>
      <vt:lpstr>SAY GUIDELINES FOR REFEREE UNIFORMS</vt:lpstr>
      <vt:lpstr>SAY GUIDELINES FOR REFEREE UNIFORMS</vt:lpstr>
      <vt:lpstr>PowerPoint Presentation</vt:lpstr>
      <vt:lpstr>SAY GUIDELINES FOR REFEREE UNIFORMS</vt:lpstr>
      <vt:lpstr>SAY GUIDELINES FOR REFEREE UNIFORMS</vt:lpstr>
      <vt:lpstr>Field and Sideline Etiquette</vt:lpstr>
      <vt:lpstr>Field and Sideline Etiquette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CincyCentral Referee Training</dc:title>
  <dc:creator>Chip</dc:creator>
  <cp:lastModifiedBy>Chip</cp:lastModifiedBy>
  <cp:revision>42</cp:revision>
  <dcterms:created xsi:type="dcterms:W3CDTF">2015-02-20T04:25:53Z</dcterms:created>
  <dcterms:modified xsi:type="dcterms:W3CDTF">2015-03-07T19:13:19Z</dcterms:modified>
</cp:coreProperties>
</file>