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5" r:id="rId7"/>
    <p:sldId id="261" r:id="rId8"/>
    <p:sldId id="262" r:id="rId9"/>
    <p:sldId id="263" r:id="rId10"/>
    <p:sldId id="264" r:id="rId11"/>
    <p:sldId id="266" r:id="rId12"/>
    <p:sldId id="267" r:id="rId13"/>
    <p:sldId id="268" r:id="rId14"/>
    <p:sldId id="269" r:id="rId1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858" y="-9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91DD4BD8-9033-4307-9677-30367FCA62CA}" type="datetimeFigureOut">
              <a:rPr lang="en-US" smtClean="0"/>
              <a:t>3/7/2015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796C273-8B57-4876-AED8-3CE9A66C88EC}" type="slidenum">
              <a:rPr lang="en-US" smtClean="0"/>
              <a:t>‹#›</a:t>
            </a:fld>
            <a:endParaRPr lang="en-US"/>
          </a:p>
        </p:txBody>
      </p:sp>
    </p:spTree>
    <p:extLst>
      <p:ext uri="{BB962C8B-B14F-4D97-AF65-F5344CB8AC3E}">
        <p14:creationId xmlns:p14="http://schemas.microsoft.com/office/powerpoint/2010/main" val="106392686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1DD4BD8-9033-4307-9677-30367FCA62CA}" type="datetimeFigureOut">
              <a:rPr lang="en-US" smtClean="0"/>
              <a:t>3/7/2015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796C273-8B57-4876-AED8-3CE9A66C88EC}" type="slidenum">
              <a:rPr lang="en-US" smtClean="0"/>
              <a:t>‹#›</a:t>
            </a:fld>
            <a:endParaRPr lang="en-US"/>
          </a:p>
        </p:txBody>
      </p:sp>
    </p:spTree>
    <p:extLst>
      <p:ext uri="{BB962C8B-B14F-4D97-AF65-F5344CB8AC3E}">
        <p14:creationId xmlns:p14="http://schemas.microsoft.com/office/powerpoint/2010/main" val="7065168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1DD4BD8-9033-4307-9677-30367FCA62CA}" type="datetimeFigureOut">
              <a:rPr lang="en-US" smtClean="0"/>
              <a:t>3/7/2015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796C273-8B57-4876-AED8-3CE9A66C88EC}" type="slidenum">
              <a:rPr lang="en-US" smtClean="0"/>
              <a:t>‹#›</a:t>
            </a:fld>
            <a:endParaRPr lang="en-US"/>
          </a:p>
        </p:txBody>
      </p:sp>
    </p:spTree>
    <p:extLst>
      <p:ext uri="{BB962C8B-B14F-4D97-AF65-F5344CB8AC3E}">
        <p14:creationId xmlns:p14="http://schemas.microsoft.com/office/powerpoint/2010/main" val="250542285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1DD4BD8-9033-4307-9677-30367FCA62CA}" type="datetimeFigureOut">
              <a:rPr lang="en-US" smtClean="0"/>
              <a:t>3/7/2015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796C273-8B57-4876-AED8-3CE9A66C88EC}" type="slidenum">
              <a:rPr lang="en-US" smtClean="0"/>
              <a:t>‹#›</a:t>
            </a:fld>
            <a:endParaRPr lang="en-US"/>
          </a:p>
        </p:txBody>
      </p:sp>
    </p:spTree>
    <p:extLst>
      <p:ext uri="{BB962C8B-B14F-4D97-AF65-F5344CB8AC3E}">
        <p14:creationId xmlns:p14="http://schemas.microsoft.com/office/powerpoint/2010/main" val="33355794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1DD4BD8-9033-4307-9677-30367FCA62CA}" type="datetimeFigureOut">
              <a:rPr lang="en-US" smtClean="0"/>
              <a:t>3/7/2015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796C273-8B57-4876-AED8-3CE9A66C88EC}" type="slidenum">
              <a:rPr lang="en-US" smtClean="0"/>
              <a:t>‹#›</a:t>
            </a:fld>
            <a:endParaRPr lang="en-US"/>
          </a:p>
        </p:txBody>
      </p:sp>
    </p:spTree>
    <p:extLst>
      <p:ext uri="{BB962C8B-B14F-4D97-AF65-F5344CB8AC3E}">
        <p14:creationId xmlns:p14="http://schemas.microsoft.com/office/powerpoint/2010/main" val="5336368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91DD4BD8-9033-4307-9677-30367FCA62CA}" type="datetimeFigureOut">
              <a:rPr lang="en-US" smtClean="0"/>
              <a:t>3/7/2015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796C273-8B57-4876-AED8-3CE9A66C88EC}" type="slidenum">
              <a:rPr lang="en-US" smtClean="0"/>
              <a:t>‹#›</a:t>
            </a:fld>
            <a:endParaRPr lang="en-US"/>
          </a:p>
        </p:txBody>
      </p:sp>
    </p:spTree>
    <p:extLst>
      <p:ext uri="{BB962C8B-B14F-4D97-AF65-F5344CB8AC3E}">
        <p14:creationId xmlns:p14="http://schemas.microsoft.com/office/powerpoint/2010/main" val="24334445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91DD4BD8-9033-4307-9677-30367FCA62CA}" type="datetimeFigureOut">
              <a:rPr lang="en-US" smtClean="0"/>
              <a:t>3/7/2015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796C273-8B57-4876-AED8-3CE9A66C88EC}" type="slidenum">
              <a:rPr lang="en-US" smtClean="0"/>
              <a:t>‹#›</a:t>
            </a:fld>
            <a:endParaRPr lang="en-US"/>
          </a:p>
        </p:txBody>
      </p:sp>
    </p:spTree>
    <p:extLst>
      <p:ext uri="{BB962C8B-B14F-4D97-AF65-F5344CB8AC3E}">
        <p14:creationId xmlns:p14="http://schemas.microsoft.com/office/powerpoint/2010/main" val="63314057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91DD4BD8-9033-4307-9677-30367FCA62CA}" type="datetimeFigureOut">
              <a:rPr lang="en-US" smtClean="0"/>
              <a:t>3/7/2015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796C273-8B57-4876-AED8-3CE9A66C88EC}" type="slidenum">
              <a:rPr lang="en-US" smtClean="0"/>
              <a:t>‹#›</a:t>
            </a:fld>
            <a:endParaRPr lang="en-US"/>
          </a:p>
        </p:txBody>
      </p:sp>
    </p:spTree>
    <p:extLst>
      <p:ext uri="{BB962C8B-B14F-4D97-AF65-F5344CB8AC3E}">
        <p14:creationId xmlns:p14="http://schemas.microsoft.com/office/powerpoint/2010/main" val="166011225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1DD4BD8-9033-4307-9677-30367FCA62CA}" type="datetimeFigureOut">
              <a:rPr lang="en-US" smtClean="0"/>
              <a:t>3/7/2015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796C273-8B57-4876-AED8-3CE9A66C88EC}" type="slidenum">
              <a:rPr lang="en-US" smtClean="0"/>
              <a:t>‹#›</a:t>
            </a:fld>
            <a:endParaRPr lang="en-US"/>
          </a:p>
        </p:txBody>
      </p:sp>
    </p:spTree>
    <p:extLst>
      <p:ext uri="{BB962C8B-B14F-4D97-AF65-F5344CB8AC3E}">
        <p14:creationId xmlns:p14="http://schemas.microsoft.com/office/powerpoint/2010/main" val="220018072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1DD4BD8-9033-4307-9677-30367FCA62CA}" type="datetimeFigureOut">
              <a:rPr lang="en-US" smtClean="0"/>
              <a:t>3/7/2015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796C273-8B57-4876-AED8-3CE9A66C88EC}" type="slidenum">
              <a:rPr lang="en-US" smtClean="0"/>
              <a:t>‹#›</a:t>
            </a:fld>
            <a:endParaRPr lang="en-US"/>
          </a:p>
        </p:txBody>
      </p:sp>
    </p:spTree>
    <p:extLst>
      <p:ext uri="{BB962C8B-B14F-4D97-AF65-F5344CB8AC3E}">
        <p14:creationId xmlns:p14="http://schemas.microsoft.com/office/powerpoint/2010/main" val="119736551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1DD4BD8-9033-4307-9677-30367FCA62CA}" type="datetimeFigureOut">
              <a:rPr lang="en-US" smtClean="0"/>
              <a:t>3/7/2015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796C273-8B57-4876-AED8-3CE9A66C88EC}" type="slidenum">
              <a:rPr lang="en-US" smtClean="0"/>
              <a:t>‹#›</a:t>
            </a:fld>
            <a:endParaRPr lang="en-US"/>
          </a:p>
        </p:txBody>
      </p:sp>
    </p:spTree>
    <p:extLst>
      <p:ext uri="{BB962C8B-B14F-4D97-AF65-F5344CB8AC3E}">
        <p14:creationId xmlns:p14="http://schemas.microsoft.com/office/powerpoint/2010/main" val="34367717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1DD4BD8-9033-4307-9677-30367FCA62CA}" type="datetimeFigureOut">
              <a:rPr lang="en-US" smtClean="0"/>
              <a:t>3/7/2015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796C273-8B57-4876-AED8-3CE9A66C88EC}" type="slidenum">
              <a:rPr lang="en-US" smtClean="0"/>
              <a:t>‹#›</a:t>
            </a:fld>
            <a:endParaRPr lang="en-US"/>
          </a:p>
        </p:txBody>
      </p:sp>
    </p:spTree>
    <p:extLst>
      <p:ext uri="{BB962C8B-B14F-4D97-AF65-F5344CB8AC3E}">
        <p14:creationId xmlns:p14="http://schemas.microsoft.com/office/powerpoint/2010/main" val="313245705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752600"/>
            <a:ext cx="7772400" cy="1470025"/>
          </a:xfrm>
        </p:spPr>
        <p:txBody>
          <a:bodyPr/>
          <a:lstStyle/>
          <a:p>
            <a:r>
              <a:rPr lang="en-US" b="1" dirty="0" smtClean="0">
                <a:solidFill>
                  <a:srgbClr val="FF0000"/>
                </a:solidFill>
              </a:rPr>
              <a:t>Cincy Central SAY</a:t>
            </a:r>
            <a:br>
              <a:rPr lang="en-US" b="1" dirty="0" smtClean="0">
                <a:solidFill>
                  <a:srgbClr val="FF0000"/>
                </a:solidFill>
              </a:rPr>
            </a:br>
            <a:r>
              <a:rPr lang="en-US" b="1" dirty="0" smtClean="0">
                <a:solidFill>
                  <a:srgbClr val="FF0000"/>
                </a:solidFill>
              </a:rPr>
              <a:t> Referee Training</a:t>
            </a:r>
            <a:endParaRPr lang="en-US" b="1" dirty="0">
              <a:solidFill>
                <a:srgbClr val="FF0000"/>
              </a:solidFill>
            </a:endParaRPr>
          </a:p>
        </p:txBody>
      </p:sp>
      <p:sp>
        <p:nvSpPr>
          <p:cNvPr id="3" name="Subtitle 2"/>
          <p:cNvSpPr>
            <a:spLocks noGrp="1"/>
          </p:cNvSpPr>
          <p:nvPr>
            <p:ph type="subTitle" idx="1"/>
          </p:nvPr>
        </p:nvSpPr>
        <p:spPr>
          <a:xfrm>
            <a:off x="1371600" y="3581400"/>
            <a:ext cx="6400800" cy="1752600"/>
          </a:xfrm>
        </p:spPr>
        <p:txBody>
          <a:bodyPr/>
          <a:lstStyle/>
          <a:p>
            <a:r>
              <a:rPr lang="en-US" b="1" dirty="0" smtClean="0">
                <a:solidFill>
                  <a:schemeClr val="tx2">
                    <a:lumMod val="75000"/>
                  </a:schemeClr>
                </a:solidFill>
              </a:rPr>
              <a:t>Law Variations for </a:t>
            </a:r>
          </a:p>
          <a:p>
            <a:r>
              <a:rPr lang="en-US" b="1" dirty="0" smtClean="0">
                <a:solidFill>
                  <a:schemeClr val="tx2">
                    <a:lumMod val="75000"/>
                  </a:schemeClr>
                </a:solidFill>
              </a:rPr>
              <a:t>Passers (U8) and Wings (U10)</a:t>
            </a:r>
            <a:endParaRPr lang="en-US" b="1" dirty="0">
              <a:solidFill>
                <a:schemeClr val="tx2">
                  <a:lumMod val="75000"/>
                </a:schemeClr>
              </a:solidFill>
            </a:endParaRPr>
          </a:p>
        </p:txBody>
      </p:sp>
    </p:spTree>
    <p:extLst>
      <p:ext uri="{BB962C8B-B14F-4D97-AF65-F5344CB8AC3E}">
        <p14:creationId xmlns:p14="http://schemas.microsoft.com/office/powerpoint/2010/main" val="1622570245"/>
      </p:ext>
    </p:extLst>
  </p:cSld>
  <p:clrMapOvr>
    <a:masterClrMapping/>
  </p:clrMapOvr>
  <mc:AlternateContent xmlns:mc="http://schemas.openxmlformats.org/markup-compatibility/2006">
    <mc:Choice xmlns:p14="http://schemas.microsoft.com/office/powerpoint/2010/main" Requires="p14">
      <p:transition spd="slow" p14:dur="4400">
        <p14:honeycomb/>
      </p:transition>
    </mc:Choice>
    <mc:Fallback>
      <p:transition spd="slow">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Law Variations – Wings (U10)</a:t>
            </a:r>
            <a:endParaRPr lang="en-US" b="1" dirty="0"/>
          </a:p>
        </p:txBody>
      </p:sp>
      <p:sp>
        <p:nvSpPr>
          <p:cNvPr id="3" name="Text Placeholder 2"/>
          <p:cNvSpPr>
            <a:spLocks noGrp="1"/>
          </p:cNvSpPr>
          <p:nvPr>
            <p:ph type="body" idx="1"/>
          </p:nvPr>
        </p:nvSpPr>
        <p:spPr/>
        <p:txBody>
          <a:bodyPr>
            <a:normAutofit/>
          </a:bodyPr>
          <a:lstStyle/>
          <a:p>
            <a:pPr algn="ctr"/>
            <a:r>
              <a:rPr lang="en-US" dirty="0" smtClean="0"/>
              <a:t>Wings (U10)	</a:t>
            </a:r>
            <a:endParaRPr lang="en-US" dirty="0"/>
          </a:p>
        </p:txBody>
      </p:sp>
      <p:sp>
        <p:nvSpPr>
          <p:cNvPr id="4" name="Content Placeholder 3"/>
          <p:cNvSpPr>
            <a:spLocks noGrp="1"/>
          </p:cNvSpPr>
          <p:nvPr>
            <p:ph sz="half" idx="2"/>
          </p:nvPr>
        </p:nvSpPr>
        <p:spPr/>
        <p:txBody>
          <a:bodyPr>
            <a:normAutofit/>
          </a:bodyPr>
          <a:lstStyle/>
          <a:p>
            <a:r>
              <a:rPr lang="en-US" dirty="0" smtClean="0">
                <a:solidFill>
                  <a:srgbClr val="FF0000"/>
                </a:solidFill>
              </a:rPr>
              <a:t>Denial of a Goal Scoring Opportunity (DOGSO) by handling  the ball MAY NOT be appropriate for Passers (U8).</a:t>
            </a:r>
          </a:p>
          <a:p>
            <a:r>
              <a:rPr lang="en-US" dirty="0" smtClean="0">
                <a:solidFill>
                  <a:srgbClr val="FF0000"/>
                </a:solidFill>
              </a:rPr>
              <a:t>Denial of a Goal Scoring Opportunity (DOGSO) by committing a foul MAY NOT be appropriate for Passers (U8).</a:t>
            </a:r>
          </a:p>
          <a:p>
            <a:endParaRPr lang="en-US" dirty="0"/>
          </a:p>
        </p:txBody>
      </p:sp>
      <p:sp>
        <p:nvSpPr>
          <p:cNvPr id="5" name="Text Placeholder 4"/>
          <p:cNvSpPr>
            <a:spLocks noGrp="1"/>
          </p:cNvSpPr>
          <p:nvPr>
            <p:ph type="body" sz="quarter" idx="3"/>
          </p:nvPr>
        </p:nvSpPr>
        <p:spPr/>
        <p:txBody>
          <a:bodyPr>
            <a:normAutofit fontScale="92500" lnSpcReduction="20000"/>
          </a:bodyPr>
          <a:lstStyle/>
          <a:p>
            <a:pPr algn="ctr"/>
            <a:r>
              <a:rPr lang="en-US" dirty="0" smtClean="0"/>
              <a:t>Strikers/Kickers/USSF/High School</a:t>
            </a:r>
            <a:endParaRPr lang="en-US" dirty="0"/>
          </a:p>
        </p:txBody>
      </p:sp>
      <p:sp>
        <p:nvSpPr>
          <p:cNvPr id="6" name="Content Placeholder 5"/>
          <p:cNvSpPr>
            <a:spLocks noGrp="1"/>
          </p:cNvSpPr>
          <p:nvPr>
            <p:ph sz="quarter" idx="4"/>
          </p:nvPr>
        </p:nvSpPr>
        <p:spPr/>
        <p:txBody>
          <a:bodyPr>
            <a:normAutofit/>
          </a:bodyPr>
          <a:lstStyle/>
          <a:p>
            <a:r>
              <a:rPr lang="en-US" dirty="0" smtClean="0"/>
              <a:t>Denial of a Goal Scoring Opportunity (DOGSO) by EITHER handling  the ball  OR by committing a foul is to be enforced.</a:t>
            </a:r>
          </a:p>
          <a:p>
            <a:endParaRPr lang="en-US" dirty="0"/>
          </a:p>
        </p:txBody>
      </p:sp>
    </p:spTree>
    <p:extLst>
      <p:ext uri="{BB962C8B-B14F-4D97-AF65-F5344CB8AC3E}">
        <p14:creationId xmlns:p14="http://schemas.microsoft.com/office/powerpoint/2010/main" val="732063134"/>
      </p:ext>
    </p:extLst>
  </p:cSld>
  <p:clrMapOvr>
    <a:masterClrMapping/>
  </p:clrMapOvr>
  <mc:AlternateContent xmlns:mc="http://schemas.openxmlformats.org/markup-compatibility/2006">
    <mc:Choice xmlns:p14="http://schemas.microsoft.com/office/powerpoint/2010/main" Requires="p14">
      <p:transition spd="slow" p14:dur="1600">
        <p14:gallery dir="l"/>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wheel(1)">
                                      <p:cBhvr>
                                        <p:cTn id="7" dur="20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1" fill="hold" grpId="0"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wheel(1)">
                                      <p:cBhvr>
                                        <p:cTn id="12" dur="2000"/>
                                        <p:tgtEl>
                                          <p:spTgt spid="4">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1" presetClass="entr" presetSubtype="1" fill="hold" grpId="0" nodeType="clickEffect">
                                  <p:stCondLst>
                                    <p:cond delay="0"/>
                                  </p:stCondLst>
                                  <p:childTnLst>
                                    <p:set>
                                      <p:cBhvr>
                                        <p:cTn id="16" dur="1" fill="hold">
                                          <p:stCondLst>
                                            <p:cond delay="0"/>
                                          </p:stCondLst>
                                        </p:cTn>
                                        <p:tgtEl>
                                          <p:spTgt spid="6">
                                            <p:txEl>
                                              <p:pRg st="0" end="0"/>
                                            </p:txEl>
                                          </p:spTgt>
                                        </p:tgtEl>
                                        <p:attrNameLst>
                                          <p:attrName>style.visibility</p:attrName>
                                        </p:attrNameLst>
                                      </p:cBhvr>
                                      <p:to>
                                        <p:strVal val="visible"/>
                                      </p:to>
                                    </p:set>
                                    <p:animEffect transition="in" filter="wheel(1)">
                                      <p:cBhvr>
                                        <p:cTn id="17" dur="2000"/>
                                        <p:tgtEl>
                                          <p:spTgt spid="6">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P spid="6"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2">
            <a:extLst>
              <a:ext uri="{BEBA8EAE-BF5A-486C-A8C5-ECC9F3942E4B}">
                <a14:imgProps xmlns:a14="http://schemas.microsoft.com/office/drawing/2010/main">
                  <a14:imgLayer r:embed="rId3">
                    <a14:imgEffect>
                      <a14:sharpenSoften amount="50000"/>
                    </a14:imgEffect>
                    <a14:imgEffect>
                      <a14:brightnessContrast bright="-25000"/>
                    </a14:imgEffect>
                  </a14:imgLayer>
                </a14:imgProps>
              </a:ext>
              <a:ext uri="{28A0092B-C50C-407E-A947-70E740481C1C}">
                <a14:useLocalDpi xmlns:a14="http://schemas.microsoft.com/office/drawing/2010/main" val="0"/>
              </a:ext>
            </a:extLst>
          </a:blip>
          <a:srcRect/>
          <a:stretch>
            <a:fillRect/>
          </a:stretch>
        </p:blipFill>
        <p:spPr bwMode="auto">
          <a:xfrm>
            <a:off x="381000" y="250591"/>
            <a:ext cx="8534399" cy="647239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953294931"/>
      </p:ext>
    </p:extLst>
  </p:cSld>
  <p:clrMapOvr>
    <a:masterClrMapping/>
  </p:clrMapOvr>
  <mc:AlternateContent xmlns:mc="http://schemas.openxmlformats.org/markup-compatibility/2006">
    <mc:Choice xmlns:p14="http://schemas.microsoft.com/office/powerpoint/2010/main" Requires="p14">
      <p:transition spd="slow" p14:dur="2500">
        <p:checker/>
      </p:transition>
    </mc:Choice>
    <mc:Fallback>
      <p:transition spd="slow">
        <p:checker/>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solidFill>
                  <a:srgbClr val="FF0000"/>
                </a:solidFill>
              </a:rPr>
              <a:t>Points of Emphasis</a:t>
            </a:r>
            <a:br>
              <a:rPr lang="en-US" b="1" dirty="0" smtClean="0">
                <a:solidFill>
                  <a:srgbClr val="FF0000"/>
                </a:solidFill>
              </a:rPr>
            </a:br>
            <a:r>
              <a:rPr lang="en-US" b="1" dirty="0" smtClean="0">
                <a:solidFill>
                  <a:srgbClr val="FF0000"/>
                </a:solidFill>
              </a:rPr>
              <a:t>Passers (U8) and Wings (U10)</a:t>
            </a:r>
            <a:endParaRPr lang="en-US" b="1" dirty="0">
              <a:solidFill>
                <a:srgbClr val="FF0000"/>
              </a:solidFill>
            </a:endParaRPr>
          </a:p>
        </p:txBody>
      </p:sp>
      <p:sp>
        <p:nvSpPr>
          <p:cNvPr id="3" name="Content Placeholder 2"/>
          <p:cNvSpPr>
            <a:spLocks noGrp="1"/>
          </p:cNvSpPr>
          <p:nvPr>
            <p:ph idx="1"/>
          </p:nvPr>
        </p:nvSpPr>
        <p:spPr/>
        <p:txBody>
          <a:bodyPr/>
          <a:lstStyle/>
          <a:p>
            <a:pPr>
              <a:buFont typeface="Wingdings" panose="05000000000000000000" pitchFamily="2" charset="2"/>
              <a:buChar char="Ø"/>
            </a:pPr>
            <a:r>
              <a:rPr lang="en-US" dirty="0" smtClean="0"/>
              <a:t>Goalkeepers at the Passers (U8) and Wings (U10) levels </a:t>
            </a:r>
            <a:r>
              <a:rPr lang="en-US" b="1" dirty="0">
                <a:solidFill>
                  <a:srgbClr val="FF0000"/>
                </a:solidFill>
              </a:rPr>
              <a:t>ARE ALLOWED</a:t>
            </a:r>
            <a:r>
              <a:rPr lang="en-US" dirty="0" smtClean="0"/>
              <a:t> handle the ball if it is kicked to them by a teammate!!</a:t>
            </a:r>
          </a:p>
          <a:p>
            <a:pPr>
              <a:buFont typeface="Wingdings" panose="05000000000000000000" pitchFamily="2" charset="2"/>
              <a:buChar char="Ø"/>
            </a:pPr>
            <a:r>
              <a:rPr lang="en-US" dirty="0" smtClean="0"/>
              <a:t>It MAY be inappropriate to Red Card (send off) a player at Passers (U8) or Wings (U10) for a Denial of a Goal Scoring Opportunity (DOGSO) offence.  </a:t>
            </a:r>
          </a:p>
          <a:p>
            <a:pPr marL="514350" indent="-514350">
              <a:buFont typeface="+mj-lt"/>
              <a:buAutoNum type="arabicPeriod"/>
            </a:pPr>
            <a:endParaRPr lang="en-US" dirty="0" smtClean="0"/>
          </a:p>
          <a:p>
            <a:pPr marL="514350" indent="-514350">
              <a:buFont typeface="+mj-lt"/>
              <a:buAutoNum type="arabicPeriod"/>
            </a:pPr>
            <a:endParaRPr lang="en-US" dirty="0"/>
          </a:p>
        </p:txBody>
      </p:sp>
    </p:spTree>
    <p:extLst>
      <p:ext uri="{BB962C8B-B14F-4D97-AF65-F5344CB8AC3E}">
        <p14:creationId xmlns:p14="http://schemas.microsoft.com/office/powerpoint/2010/main" val="291342565"/>
      </p:ext>
    </p:extLst>
  </p:cSld>
  <p:clrMapOvr>
    <a:masterClrMapping/>
  </p:clrMapOvr>
  <mc:AlternateContent xmlns:mc="http://schemas.openxmlformats.org/markup-compatibility/2006">
    <mc:Choice xmlns:p14="http://schemas.microsoft.com/office/powerpoint/2010/main" Requires="p14">
      <p:transition spd="slow" p14:dur="1600">
        <p14:prism isInverted="1"/>
      </p:transition>
    </mc:Choice>
    <mc:Fallback>
      <p:transition spd="slow">
        <p:fade/>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solidFill>
                  <a:srgbClr val="FF0000"/>
                </a:solidFill>
              </a:rPr>
              <a:t>Points of Emphasis</a:t>
            </a:r>
            <a:br>
              <a:rPr lang="en-US" b="1" dirty="0" smtClean="0">
                <a:solidFill>
                  <a:srgbClr val="FF0000"/>
                </a:solidFill>
              </a:rPr>
            </a:br>
            <a:r>
              <a:rPr lang="en-US" b="1" dirty="0" smtClean="0">
                <a:solidFill>
                  <a:srgbClr val="FF0000"/>
                </a:solidFill>
              </a:rPr>
              <a:t>Passers (U8) and Wings (U10)</a:t>
            </a:r>
            <a:endParaRPr lang="en-US" b="1" dirty="0">
              <a:solidFill>
                <a:srgbClr val="FF0000"/>
              </a:solidFill>
            </a:endParaRPr>
          </a:p>
        </p:txBody>
      </p:sp>
      <p:sp>
        <p:nvSpPr>
          <p:cNvPr id="3" name="Content Placeholder 2"/>
          <p:cNvSpPr>
            <a:spLocks noGrp="1"/>
          </p:cNvSpPr>
          <p:nvPr>
            <p:ph idx="1"/>
          </p:nvPr>
        </p:nvSpPr>
        <p:spPr/>
        <p:txBody>
          <a:bodyPr/>
          <a:lstStyle/>
          <a:p>
            <a:pPr>
              <a:buFont typeface="Wingdings" panose="05000000000000000000" pitchFamily="2" charset="2"/>
              <a:buChar char="Ø"/>
            </a:pPr>
            <a:r>
              <a:rPr lang="en-US" dirty="0" smtClean="0"/>
              <a:t>No Penalty Kicks at Passers (U8) </a:t>
            </a:r>
          </a:p>
          <a:p>
            <a:pPr>
              <a:buFont typeface="Wingdings" panose="05000000000000000000" pitchFamily="2" charset="2"/>
              <a:buChar char="Ø"/>
            </a:pPr>
            <a:r>
              <a:rPr lang="en-US" dirty="0" smtClean="0"/>
              <a:t>No </a:t>
            </a:r>
            <a:r>
              <a:rPr lang="en-US" dirty="0" err="1" smtClean="0"/>
              <a:t>Offsides</a:t>
            </a:r>
            <a:r>
              <a:rPr lang="en-US" dirty="0" smtClean="0"/>
              <a:t> at Passers (U8) </a:t>
            </a:r>
          </a:p>
          <a:p>
            <a:pPr>
              <a:buFont typeface="Wingdings" panose="05000000000000000000" pitchFamily="2" charset="2"/>
              <a:buChar char="Ø"/>
            </a:pPr>
            <a:r>
              <a:rPr lang="en-US" dirty="0" smtClean="0"/>
              <a:t>All fouls are IFK’s at Passers (U8) </a:t>
            </a:r>
          </a:p>
          <a:p>
            <a:pPr>
              <a:buFont typeface="Wingdings" panose="05000000000000000000" pitchFamily="2" charset="2"/>
              <a:buChar char="Ø"/>
            </a:pPr>
            <a:r>
              <a:rPr lang="en-US" dirty="0" smtClean="0"/>
              <a:t>Enforce both DFK and IFK fouls at Wings (U10)</a:t>
            </a:r>
          </a:p>
          <a:p>
            <a:pPr>
              <a:buFont typeface="Wingdings" panose="05000000000000000000" pitchFamily="2" charset="2"/>
              <a:buChar char="Ø"/>
            </a:pPr>
            <a:r>
              <a:rPr lang="en-US" dirty="0" smtClean="0"/>
              <a:t>Allow throw-ins to be retaken at Passers (U8)</a:t>
            </a:r>
          </a:p>
          <a:p>
            <a:pPr>
              <a:buFont typeface="Wingdings" panose="05000000000000000000" pitchFamily="2" charset="2"/>
              <a:buChar char="Ø"/>
            </a:pPr>
            <a:r>
              <a:rPr lang="en-US" dirty="0" smtClean="0"/>
              <a:t>Up to referee team to allow throw-ins to be retaken at Wings (U10) – </a:t>
            </a:r>
            <a:r>
              <a:rPr lang="en-US" b="1" dirty="0" smtClean="0">
                <a:solidFill>
                  <a:srgbClr val="000099"/>
                </a:solidFill>
              </a:rPr>
              <a:t>BE CONSISTENT!!!!</a:t>
            </a:r>
          </a:p>
          <a:p>
            <a:pPr>
              <a:buFont typeface="Wingdings" panose="05000000000000000000" pitchFamily="2" charset="2"/>
              <a:buChar char="Ø"/>
            </a:pPr>
            <a:endParaRPr lang="en-US" dirty="0" smtClean="0"/>
          </a:p>
          <a:p>
            <a:pPr marL="514350" indent="-514350">
              <a:buFont typeface="+mj-lt"/>
              <a:buAutoNum type="arabicPeriod"/>
            </a:pPr>
            <a:endParaRPr lang="en-US" dirty="0"/>
          </a:p>
        </p:txBody>
      </p:sp>
    </p:spTree>
    <p:extLst>
      <p:ext uri="{BB962C8B-B14F-4D97-AF65-F5344CB8AC3E}">
        <p14:creationId xmlns:p14="http://schemas.microsoft.com/office/powerpoint/2010/main" val="2811787095"/>
      </p:ext>
    </p:extLst>
  </p:cSld>
  <p:clrMapOvr>
    <a:masterClrMapping/>
  </p:clrMapOvr>
  <mc:AlternateContent xmlns:mc="http://schemas.openxmlformats.org/markup-compatibility/2006">
    <mc:Choice xmlns:p14="http://schemas.microsoft.com/office/powerpoint/2010/main" Requires="p14">
      <p:transition spd="slow" p14:dur="1600">
        <p14:prism isInverted="1"/>
      </p:transition>
    </mc:Choice>
    <mc:Fallback>
      <p:transition spd="slow">
        <p:fade/>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8" name="Picture 4" descr="C:\Users\Chip\AppData\Local\Microsoft\Windows\Temporary Internet Files\Content.IE5\7VV6HIKL\question-mark-face[1].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133600" y="609600"/>
            <a:ext cx="4886325" cy="55149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56275086"/>
      </p:ext>
    </p:extLst>
  </p:cSld>
  <p:clrMapOvr>
    <a:masterClrMapping/>
  </p:clrMapOvr>
  <mc:AlternateContent xmlns:mc="http://schemas.openxmlformats.org/markup-compatibility/2006">
    <mc:Choice xmlns:p14="http://schemas.microsoft.com/office/powerpoint/2010/main" Requires="p14">
      <p:transition spd="slow" p14:dur="1600">
        <p14:prism isInverted="1"/>
      </p:transition>
    </mc:Choice>
    <mc:Fallback>
      <p:transition spd="slow">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Law Variations– Passers (U8)</a:t>
            </a:r>
            <a:endParaRPr lang="en-US" b="1" dirty="0"/>
          </a:p>
        </p:txBody>
      </p:sp>
      <p:sp>
        <p:nvSpPr>
          <p:cNvPr id="3" name="Content Placeholder 2"/>
          <p:cNvSpPr>
            <a:spLocks noGrp="1"/>
          </p:cNvSpPr>
          <p:nvPr>
            <p:ph idx="1"/>
          </p:nvPr>
        </p:nvSpPr>
        <p:spPr/>
        <p:txBody>
          <a:bodyPr>
            <a:normAutofit/>
          </a:bodyPr>
          <a:lstStyle/>
          <a:p>
            <a:pPr marL="0" indent="0">
              <a:buNone/>
            </a:pPr>
            <a:r>
              <a:rPr lang="en-US" sz="2400" dirty="0" smtClean="0"/>
              <a:t>Passers (U8) is the youngest age group referees will work in CincyCentral.  Referees will be working with players six (6) and seven (7) years old.</a:t>
            </a:r>
          </a:p>
          <a:p>
            <a:pPr marL="0" indent="0">
              <a:buNone/>
            </a:pPr>
            <a:endParaRPr lang="en-US" sz="2400" dirty="0"/>
          </a:p>
          <a:p>
            <a:pPr marL="0" indent="0">
              <a:buNone/>
            </a:pPr>
            <a:r>
              <a:rPr lang="en-US" sz="2400" dirty="0" smtClean="0"/>
              <a:t>SAY Soccer has very specific Law variations for Passers (U8) to allow the players to learn the basics of soccer in a fun environment.</a:t>
            </a:r>
          </a:p>
          <a:p>
            <a:pPr marL="0" indent="0">
              <a:buNone/>
            </a:pPr>
            <a:endParaRPr lang="en-US" sz="2400" dirty="0"/>
          </a:p>
          <a:p>
            <a:pPr marL="0" indent="0">
              <a:buNone/>
            </a:pPr>
            <a:r>
              <a:rPr lang="en-US" sz="2400" dirty="0" smtClean="0"/>
              <a:t>The following slides will help you understand these Law variations from what adults/teens would consider “normal” soccer.</a:t>
            </a:r>
            <a:endParaRPr lang="en-US" sz="2400" dirty="0"/>
          </a:p>
        </p:txBody>
      </p:sp>
    </p:spTree>
    <p:extLst>
      <p:ext uri="{BB962C8B-B14F-4D97-AF65-F5344CB8AC3E}">
        <p14:creationId xmlns:p14="http://schemas.microsoft.com/office/powerpoint/2010/main" val="899249483"/>
      </p:ext>
    </p:extLst>
  </p:cSld>
  <p:clrMapOvr>
    <a:masterClrMapping/>
  </p:clrMapOvr>
  <mc:AlternateContent xmlns:mc="http://schemas.openxmlformats.org/markup-compatibility/2006">
    <mc:Choice xmlns:p14="http://schemas.microsoft.com/office/powerpoint/2010/main" Requires="p14">
      <p:transition spd="slow" p14:dur="1100">
        <p14:switch dir="r"/>
      </p:transition>
    </mc:Choice>
    <mc:Fallback>
      <p:transition spd="slow">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Law Variations – Passers (U8)</a:t>
            </a:r>
            <a:endParaRPr lang="en-US" b="1" dirty="0"/>
          </a:p>
        </p:txBody>
      </p:sp>
      <p:sp>
        <p:nvSpPr>
          <p:cNvPr id="3" name="Text Placeholder 2"/>
          <p:cNvSpPr>
            <a:spLocks noGrp="1"/>
          </p:cNvSpPr>
          <p:nvPr>
            <p:ph type="body" idx="1"/>
          </p:nvPr>
        </p:nvSpPr>
        <p:spPr/>
        <p:txBody>
          <a:bodyPr/>
          <a:lstStyle/>
          <a:p>
            <a:pPr algn="ctr"/>
            <a:r>
              <a:rPr lang="en-US" dirty="0" smtClean="0"/>
              <a:t>Passers (U8)	</a:t>
            </a:r>
            <a:endParaRPr lang="en-US" dirty="0"/>
          </a:p>
        </p:txBody>
      </p:sp>
      <p:sp>
        <p:nvSpPr>
          <p:cNvPr id="4" name="Content Placeholder 3"/>
          <p:cNvSpPr>
            <a:spLocks noGrp="1"/>
          </p:cNvSpPr>
          <p:nvPr>
            <p:ph sz="half" idx="2"/>
          </p:nvPr>
        </p:nvSpPr>
        <p:spPr/>
        <p:txBody>
          <a:bodyPr/>
          <a:lstStyle/>
          <a:p>
            <a:r>
              <a:rPr lang="en-US" b="1" dirty="0" smtClean="0">
                <a:solidFill>
                  <a:srgbClr val="7030A0"/>
                </a:solidFill>
              </a:rPr>
              <a:t>No Penalty Area – just a “Goalkeeper Area”	</a:t>
            </a:r>
          </a:p>
          <a:p>
            <a:r>
              <a:rPr lang="en-US" b="1" dirty="0" smtClean="0">
                <a:solidFill>
                  <a:srgbClr val="7030A0"/>
                </a:solidFill>
              </a:rPr>
              <a:t>7 v 7 OR 8 v 8 (including Goalkeeper) on small age-appropriate field	</a:t>
            </a:r>
          </a:p>
          <a:p>
            <a:r>
              <a:rPr lang="en-US" b="1" dirty="0" smtClean="0">
                <a:solidFill>
                  <a:srgbClr val="7030A0"/>
                </a:solidFill>
              </a:rPr>
              <a:t>All fouls are Indirect Kick fouls (IFK)</a:t>
            </a:r>
          </a:p>
          <a:p>
            <a:r>
              <a:rPr lang="en-US" b="1" dirty="0" smtClean="0">
                <a:solidFill>
                  <a:srgbClr val="7030A0"/>
                </a:solidFill>
              </a:rPr>
              <a:t>No Penalty Kicks (PKs)</a:t>
            </a:r>
          </a:p>
          <a:p>
            <a:r>
              <a:rPr lang="en-US" b="1" dirty="0" smtClean="0">
                <a:solidFill>
                  <a:srgbClr val="7030A0"/>
                </a:solidFill>
              </a:rPr>
              <a:t>No </a:t>
            </a:r>
            <a:r>
              <a:rPr lang="en-US" b="1" dirty="0" err="1" smtClean="0">
                <a:solidFill>
                  <a:srgbClr val="7030A0"/>
                </a:solidFill>
              </a:rPr>
              <a:t>Offsides</a:t>
            </a:r>
            <a:endParaRPr lang="en-US" b="1" dirty="0" smtClean="0">
              <a:solidFill>
                <a:srgbClr val="7030A0"/>
              </a:solidFill>
            </a:endParaRPr>
          </a:p>
          <a:p>
            <a:endParaRPr lang="en-US" dirty="0" smtClean="0"/>
          </a:p>
          <a:p>
            <a:endParaRPr lang="en-US" dirty="0"/>
          </a:p>
        </p:txBody>
      </p:sp>
      <p:sp>
        <p:nvSpPr>
          <p:cNvPr id="5" name="Text Placeholder 4"/>
          <p:cNvSpPr>
            <a:spLocks noGrp="1"/>
          </p:cNvSpPr>
          <p:nvPr>
            <p:ph type="body" sz="quarter" idx="3"/>
          </p:nvPr>
        </p:nvSpPr>
        <p:spPr/>
        <p:txBody>
          <a:bodyPr>
            <a:normAutofit fontScale="92500" lnSpcReduction="20000"/>
          </a:bodyPr>
          <a:lstStyle/>
          <a:p>
            <a:pPr algn="ctr"/>
            <a:r>
              <a:rPr lang="en-US" dirty="0" smtClean="0"/>
              <a:t>Strikers/Kickers/USSF/High School</a:t>
            </a:r>
            <a:endParaRPr lang="en-US" dirty="0"/>
          </a:p>
        </p:txBody>
      </p:sp>
      <p:sp>
        <p:nvSpPr>
          <p:cNvPr id="6" name="Content Placeholder 5"/>
          <p:cNvSpPr>
            <a:spLocks noGrp="1"/>
          </p:cNvSpPr>
          <p:nvPr>
            <p:ph sz="quarter" idx="4"/>
          </p:nvPr>
        </p:nvSpPr>
        <p:spPr/>
        <p:txBody>
          <a:bodyPr/>
          <a:lstStyle/>
          <a:p>
            <a:r>
              <a:rPr lang="en-US" dirty="0" smtClean="0"/>
              <a:t>Penalty Area and Goal Area</a:t>
            </a:r>
          </a:p>
          <a:p>
            <a:r>
              <a:rPr lang="en-US" dirty="0" smtClean="0"/>
              <a:t>11 v11 on full-sized field</a:t>
            </a:r>
          </a:p>
          <a:p>
            <a:r>
              <a:rPr lang="en-US" dirty="0" smtClean="0"/>
              <a:t>Enforce both Direct Kick Fouls (DFK) and Indirect Kick Fouls (IFK).</a:t>
            </a:r>
          </a:p>
          <a:p>
            <a:r>
              <a:rPr lang="en-US" dirty="0" smtClean="0"/>
              <a:t>Offside Rule is enforced.</a:t>
            </a:r>
          </a:p>
          <a:p>
            <a:r>
              <a:rPr lang="en-US" dirty="0" smtClean="0"/>
              <a:t>Penalty Kicks (PKs) are awarded for DFK fouls in the Penalty Area.</a:t>
            </a:r>
            <a:endParaRPr lang="en-US" dirty="0"/>
          </a:p>
        </p:txBody>
      </p:sp>
    </p:spTree>
    <p:extLst>
      <p:ext uri="{BB962C8B-B14F-4D97-AF65-F5344CB8AC3E}">
        <p14:creationId xmlns:p14="http://schemas.microsoft.com/office/powerpoint/2010/main" val="3416698730"/>
      </p:ext>
    </p:extLst>
  </p:cSld>
  <p:clrMapOvr>
    <a:masterClrMapping/>
  </p:clrMapOvr>
  <mc:AlternateContent xmlns:mc="http://schemas.openxmlformats.org/markup-compatibility/2006">
    <mc:Choice xmlns:p14="http://schemas.microsoft.com/office/powerpoint/2010/main" Requires="p14">
      <p:transition spd="slow" p14:dur="1200">
        <p14:flip dir="r"/>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100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checkerboard(across)">
                                      <p:cBhvr>
                                        <p:cTn id="7" dur="10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grpId="0" nodeType="clickEffect">
                                  <p:stCondLst>
                                    <p:cond delay="100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checkerboard(across)">
                                      <p:cBhvr>
                                        <p:cTn id="12" dur="1000"/>
                                        <p:tgtEl>
                                          <p:spTgt spid="4">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5" presetClass="entr" presetSubtype="10" fill="hold" grpId="0" nodeType="clickEffect">
                                  <p:stCondLst>
                                    <p:cond delay="1000"/>
                                  </p:stCondLst>
                                  <p:childTnLst>
                                    <p:set>
                                      <p:cBhvr>
                                        <p:cTn id="16" dur="1" fill="hold">
                                          <p:stCondLst>
                                            <p:cond delay="0"/>
                                          </p:stCondLst>
                                        </p:cTn>
                                        <p:tgtEl>
                                          <p:spTgt spid="4">
                                            <p:txEl>
                                              <p:pRg st="2" end="2"/>
                                            </p:txEl>
                                          </p:spTgt>
                                        </p:tgtEl>
                                        <p:attrNameLst>
                                          <p:attrName>style.visibility</p:attrName>
                                        </p:attrNameLst>
                                      </p:cBhvr>
                                      <p:to>
                                        <p:strVal val="visible"/>
                                      </p:to>
                                    </p:set>
                                    <p:animEffect transition="in" filter="checkerboard(across)">
                                      <p:cBhvr>
                                        <p:cTn id="17" dur="1000"/>
                                        <p:tgtEl>
                                          <p:spTgt spid="4">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5" presetClass="entr" presetSubtype="10" fill="hold" grpId="0" nodeType="clickEffect">
                                  <p:stCondLst>
                                    <p:cond delay="1000"/>
                                  </p:stCondLst>
                                  <p:childTnLst>
                                    <p:set>
                                      <p:cBhvr>
                                        <p:cTn id="21" dur="1" fill="hold">
                                          <p:stCondLst>
                                            <p:cond delay="0"/>
                                          </p:stCondLst>
                                        </p:cTn>
                                        <p:tgtEl>
                                          <p:spTgt spid="4">
                                            <p:txEl>
                                              <p:pRg st="3" end="3"/>
                                            </p:txEl>
                                          </p:spTgt>
                                        </p:tgtEl>
                                        <p:attrNameLst>
                                          <p:attrName>style.visibility</p:attrName>
                                        </p:attrNameLst>
                                      </p:cBhvr>
                                      <p:to>
                                        <p:strVal val="visible"/>
                                      </p:to>
                                    </p:set>
                                    <p:animEffect transition="in" filter="checkerboard(across)">
                                      <p:cBhvr>
                                        <p:cTn id="22" dur="1000"/>
                                        <p:tgtEl>
                                          <p:spTgt spid="4">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5" presetClass="entr" presetSubtype="10" fill="hold" grpId="0" nodeType="clickEffect">
                                  <p:stCondLst>
                                    <p:cond delay="1000"/>
                                  </p:stCondLst>
                                  <p:childTnLst>
                                    <p:set>
                                      <p:cBhvr>
                                        <p:cTn id="26" dur="1" fill="hold">
                                          <p:stCondLst>
                                            <p:cond delay="0"/>
                                          </p:stCondLst>
                                        </p:cTn>
                                        <p:tgtEl>
                                          <p:spTgt spid="4">
                                            <p:txEl>
                                              <p:pRg st="4" end="4"/>
                                            </p:txEl>
                                          </p:spTgt>
                                        </p:tgtEl>
                                        <p:attrNameLst>
                                          <p:attrName>style.visibility</p:attrName>
                                        </p:attrNameLst>
                                      </p:cBhvr>
                                      <p:to>
                                        <p:strVal val="visible"/>
                                      </p:to>
                                    </p:set>
                                    <p:animEffect transition="in" filter="checkerboard(across)">
                                      <p:cBhvr>
                                        <p:cTn id="27" dur="1000"/>
                                        <p:tgtEl>
                                          <p:spTgt spid="4">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1000"/>
                                  </p:stCondLst>
                                  <p:childTnLst>
                                    <p:set>
                                      <p:cBhvr>
                                        <p:cTn id="31" dur="1" fill="hold">
                                          <p:stCondLst>
                                            <p:cond delay="0"/>
                                          </p:stCondLst>
                                        </p:cTn>
                                        <p:tgtEl>
                                          <p:spTgt spid="6">
                                            <p:txEl>
                                              <p:pRg st="0" end="0"/>
                                            </p:txEl>
                                          </p:spTgt>
                                        </p:tgtEl>
                                        <p:attrNameLst>
                                          <p:attrName>style.visibility</p:attrName>
                                        </p:attrNameLst>
                                      </p:cBhvr>
                                      <p:to>
                                        <p:strVal val="visible"/>
                                      </p:to>
                                    </p:set>
                                    <p:animEffect transition="in" filter="fade">
                                      <p:cBhvr>
                                        <p:cTn id="32" dur="750"/>
                                        <p:tgtEl>
                                          <p:spTgt spid="6">
                                            <p:txEl>
                                              <p:pRg st="0" end="0"/>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1000"/>
                                  </p:stCondLst>
                                  <p:childTnLst>
                                    <p:set>
                                      <p:cBhvr>
                                        <p:cTn id="36" dur="1" fill="hold">
                                          <p:stCondLst>
                                            <p:cond delay="0"/>
                                          </p:stCondLst>
                                        </p:cTn>
                                        <p:tgtEl>
                                          <p:spTgt spid="6">
                                            <p:txEl>
                                              <p:pRg st="1" end="1"/>
                                            </p:txEl>
                                          </p:spTgt>
                                        </p:tgtEl>
                                        <p:attrNameLst>
                                          <p:attrName>style.visibility</p:attrName>
                                        </p:attrNameLst>
                                      </p:cBhvr>
                                      <p:to>
                                        <p:strVal val="visible"/>
                                      </p:to>
                                    </p:set>
                                    <p:animEffect transition="in" filter="fade">
                                      <p:cBhvr>
                                        <p:cTn id="37" dur="750"/>
                                        <p:tgtEl>
                                          <p:spTgt spid="6">
                                            <p:txEl>
                                              <p:pRg st="1" end="1"/>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1000"/>
                                  </p:stCondLst>
                                  <p:childTnLst>
                                    <p:set>
                                      <p:cBhvr>
                                        <p:cTn id="41" dur="1" fill="hold">
                                          <p:stCondLst>
                                            <p:cond delay="0"/>
                                          </p:stCondLst>
                                        </p:cTn>
                                        <p:tgtEl>
                                          <p:spTgt spid="6">
                                            <p:txEl>
                                              <p:pRg st="2" end="2"/>
                                            </p:txEl>
                                          </p:spTgt>
                                        </p:tgtEl>
                                        <p:attrNameLst>
                                          <p:attrName>style.visibility</p:attrName>
                                        </p:attrNameLst>
                                      </p:cBhvr>
                                      <p:to>
                                        <p:strVal val="visible"/>
                                      </p:to>
                                    </p:set>
                                    <p:animEffect transition="in" filter="fade">
                                      <p:cBhvr>
                                        <p:cTn id="42" dur="750"/>
                                        <p:tgtEl>
                                          <p:spTgt spid="6">
                                            <p:txEl>
                                              <p:pRg st="2" end="2"/>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1000"/>
                                  </p:stCondLst>
                                  <p:childTnLst>
                                    <p:set>
                                      <p:cBhvr>
                                        <p:cTn id="46" dur="1" fill="hold">
                                          <p:stCondLst>
                                            <p:cond delay="0"/>
                                          </p:stCondLst>
                                        </p:cTn>
                                        <p:tgtEl>
                                          <p:spTgt spid="6">
                                            <p:txEl>
                                              <p:pRg st="3" end="3"/>
                                            </p:txEl>
                                          </p:spTgt>
                                        </p:tgtEl>
                                        <p:attrNameLst>
                                          <p:attrName>style.visibility</p:attrName>
                                        </p:attrNameLst>
                                      </p:cBhvr>
                                      <p:to>
                                        <p:strVal val="visible"/>
                                      </p:to>
                                    </p:set>
                                    <p:animEffect transition="in" filter="fade">
                                      <p:cBhvr>
                                        <p:cTn id="47" dur="750"/>
                                        <p:tgtEl>
                                          <p:spTgt spid="6">
                                            <p:txEl>
                                              <p:pRg st="3" end="3"/>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grpId="0" nodeType="clickEffect">
                                  <p:stCondLst>
                                    <p:cond delay="1000"/>
                                  </p:stCondLst>
                                  <p:childTnLst>
                                    <p:set>
                                      <p:cBhvr>
                                        <p:cTn id="51" dur="1" fill="hold">
                                          <p:stCondLst>
                                            <p:cond delay="0"/>
                                          </p:stCondLst>
                                        </p:cTn>
                                        <p:tgtEl>
                                          <p:spTgt spid="6">
                                            <p:txEl>
                                              <p:pRg st="4" end="4"/>
                                            </p:txEl>
                                          </p:spTgt>
                                        </p:tgtEl>
                                        <p:attrNameLst>
                                          <p:attrName>style.visibility</p:attrName>
                                        </p:attrNameLst>
                                      </p:cBhvr>
                                      <p:to>
                                        <p:strVal val="visible"/>
                                      </p:to>
                                    </p:set>
                                    <p:animEffect transition="in" filter="fade">
                                      <p:cBhvr>
                                        <p:cTn id="52" dur="750"/>
                                        <p:tgtEl>
                                          <p:spTgt spid="6">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P spid="6"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Law Variations – Passers (U8)</a:t>
            </a:r>
            <a:endParaRPr lang="en-US" b="1" dirty="0"/>
          </a:p>
        </p:txBody>
      </p:sp>
      <p:sp>
        <p:nvSpPr>
          <p:cNvPr id="3" name="Text Placeholder 2"/>
          <p:cNvSpPr>
            <a:spLocks noGrp="1"/>
          </p:cNvSpPr>
          <p:nvPr>
            <p:ph type="body" idx="1"/>
          </p:nvPr>
        </p:nvSpPr>
        <p:spPr/>
        <p:txBody>
          <a:bodyPr/>
          <a:lstStyle/>
          <a:p>
            <a:pPr algn="ctr"/>
            <a:r>
              <a:rPr lang="en-US" dirty="0" smtClean="0"/>
              <a:t>Passers (U8)	</a:t>
            </a:r>
            <a:endParaRPr lang="en-US" dirty="0"/>
          </a:p>
        </p:txBody>
      </p:sp>
      <p:sp>
        <p:nvSpPr>
          <p:cNvPr id="4" name="Content Placeholder 3"/>
          <p:cNvSpPr>
            <a:spLocks noGrp="1"/>
          </p:cNvSpPr>
          <p:nvPr>
            <p:ph sz="half" idx="2"/>
          </p:nvPr>
        </p:nvSpPr>
        <p:spPr/>
        <p:txBody>
          <a:bodyPr>
            <a:normAutofit lnSpcReduction="10000"/>
          </a:bodyPr>
          <a:lstStyle/>
          <a:p>
            <a:r>
              <a:rPr lang="en-US" b="1" dirty="0" smtClean="0">
                <a:solidFill>
                  <a:srgbClr val="7030A0"/>
                </a:solidFill>
              </a:rPr>
              <a:t>10 Minute quarters/20 minute halves</a:t>
            </a:r>
          </a:p>
          <a:p>
            <a:r>
              <a:rPr lang="en-US" b="1" dirty="0" smtClean="0">
                <a:solidFill>
                  <a:srgbClr val="7030A0"/>
                </a:solidFill>
              </a:rPr>
              <a:t>Allow throw-ins to be retaken</a:t>
            </a:r>
          </a:p>
          <a:p>
            <a:r>
              <a:rPr lang="en-US" b="1" dirty="0" smtClean="0">
                <a:solidFill>
                  <a:srgbClr val="7030A0"/>
                </a:solidFill>
              </a:rPr>
              <a:t>Goalkeepers ARE ALLOWED handle the ball if kicked to him/her by teammate.</a:t>
            </a:r>
          </a:p>
          <a:p>
            <a:r>
              <a:rPr lang="en-US" b="1" dirty="0" smtClean="0">
                <a:solidFill>
                  <a:srgbClr val="7030A0"/>
                </a:solidFill>
              </a:rPr>
              <a:t>Goalkeeper </a:t>
            </a:r>
            <a:r>
              <a:rPr lang="en-US" b="1" dirty="0">
                <a:solidFill>
                  <a:srgbClr val="7030A0"/>
                </a:solidFill>
              </a:rPr>
              <a:t>ARE ALLOWED </a:t>
            </a:r>
            <a:r>
              <a:rPr lang="en-US" b="1" dirty="0" smtClean="0">
                <a:solidFill>
                  <a:srgbClr val="7030A0"/>
                </a:solidFill>
              </a:rPr>
              <a:t>to be the first to handle the ball after releasing the ball into play</a:t>
            </a:r>
          </a:p>
          <a:p>
            <a:endParaRPr lang="en-US" dirty="0"/>
          </a:p>
        </p:txBody>
      </p:sp>
      <p:sp>
        <p:nvSpPr>
          <p:cNvPr id="5" name="Text Placeholder 4"/>
          <p:cNvSpPr>
            <a:spLocks noGrp="1"/>
          </p:cNvSpPr>
          <p:nvPr>
            <p:ph type="body" sz="quarter" idx="3"/>
          </p:nvPr>
        </p:nvSpPr>
        <p:spPr/>
        <p:txBody>
          <a:bodyPr>
            <a:normAutofit fontScale="92500" lnSpcReduction="20000"/>
          </a:bodyPr>
          <a:lstStyle/>
          <a:p>
            <a:pPr algn="ctr"/>
            <a:r>
              <a:rPr lang="en-US" dirty="0" smtClean="0"/>
              <a:t>Strikers/Kickers/USSF/High School</a:t>
            </a:r>
            <a:endParaRPr lang="en-US" dirty="0"/>
          </a:p>
        </p:txBody>
      </p:sp>
      <p:sp>
        <p:nvSpPr>
          <p:cNvPr id="6" name="Content Placeholder 5"/>
          <p:cNvSpPr>
            <a:spLocks noGrp="1"/>
          </p:cNvSpPr>
          <p:nvPr>
            <p:ph sz="quarter" idx="4"/>
          </p:nvPr>
        </p:nvSpPr>
        <p:spPr/>
        <p:txBody>
          <a:bodyPr>
            <a:normAutofit lnSpcReduction="10000"/>
          </a:bodyPr>
          <a:lstStyle/>
          <a:p>
            <a:r>
              <a:rPr lang="en-US" dirty="0" smtClean="0"/>
              <a:t>15 minute quarters/30 minute halves</a:t>
            </a:r>
          </a:p>
          <a:p>
            <a:r>
              <a:rPr lang="en-US" dirty="0" smtClean="0"/>
              <a:t>No re-takes on foul throw-ins (goes to other team)</a:t>
            </a:r>
          </a:p>
          <a:p>
            <a:r>
              <a:rPr lang="en-US" dirty="0" smtClean="0"/>
              <a:t>Goalkeeper CANNOT handle ball if kicked to him/her by teammate</a:t>
            </a:r>
          </a:p>
          <a:p>
            <a:r>
              <a:rPr lang="en-US" dirty="0" smtClean="0"/>
              <a:t>Goalkeeper CANNOT be first to handle ball after releasing into play.</a:t>
            </a:r>
            <a:endParaRPr lang="en-US" dirty="0"/>
          </a:p>
        </p:txBody>
      </p:sp>
    </p:spTree>
    <p:extLst>
      <p:ext uri="{BB962C8B-B14F-4D97-AF65-F5344CB8AC3E}">
        <p14:creationId xmlns:p14="http://schemas.microsoft.com/office/powerpoint/2010/main" val="16986251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100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additive="base">
                                        <p:cTn id="7"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1000"/>
                                  </p:stCondLst>
                                  <p:childTnLst>
                                    <p:set>
                                      <p:cBhvr>
                                        <p:cTn id="12" dur="1" fill="hold">
                                          <p:stCondLst>
                                            <p:cond delay="0"/>
                                          </p:stCondLst>
                                        </p:cTn>
                                        <p:tgtEl>
                                          <p:spTgt spid="4">
                                            <p:txEl>
                                              <p:pRg st="1" end="1"/>
                                            </p:txEl>
                                          </p:spTgt>
                                        </p:tgtEl>
                                        <p:attrNameLst>
                                          <p:attrName>style.visibility</p:attrName>
                                        </p:attrNameLst>
                                      </p:cBhvr>
                                      <p:to>
                                        <p:strVal val="visible"/>
                                      </p:to>
                                    </p:set>
                                    <p:anim calcmode="lin" valueType="num">
                                      <p:cBhvr additive="base">
                                        <p:cTn id="13" dur="500" fill="hold"/>
                                        <p:tgtEl>
                                          <p:spTgt spid="4">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4">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1000"/>
                                  </p:stCondLst>
                                  <p:childTnLst>
                                    <p:set>
                                      <p:cBhvr>
                                        <p:cTn id="18" dur="1" fill="hold">
                                          <p:stCondLst>
                                            <p:cond delay="0"/>
                                          </p:stCondLst>
                                        </p:cTn>
                                        <p:tgtEl>
                                          <p:spTgt spid="4">
                                            <p:txEl>
                                              <p:pRg st="2" end="2"/>
                                            </p:txEl>
                                          </p:spTgt>
                                        </p:tgtEl>
                                        <p:attrNameLst>
                                          <p:attrName>style.visibility</p:attrName>
                                        </p:attrNameLst>
                                      </p:cBhvr>
                                      <p:to>
                                        <p:strVal val="visible"/>
                                      </p:to>
                                    </p:set>
                                    <p:anim calcmode="lin" valueType="num">
                                      <p:cBhvr additive="base">
                                        <p:cTn id="19" dur="500" fill="hold"/>
                                        <p:tgtEl>
                                          <p:spTgt spid="4">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4">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1000"/>
                                  </p:stCondLst>
                                  <p:childTnLst>
                                    <p:set>
                                      <p:cBhvr>
                                        <p:cTn id="24" dur="1" fill="hold">
                                          <p:stCondLst>
                                            <p:cond delay="0"/>
                                          </p:stCondLst>
                                        </p:cTn>
                                        <p:tgtEl>
                                          <p:spTgt spid="4">
                                            <p:txEl>
                                              <p:pRg st="3" end="3"/>
                                            </p:txEl>
                                          </p:spTgt>
                                        </p:tgtEl>
                                        <p:attrNameLst>
                                          <p:attrName>style.visibility</p:attrName>
                                        </p:attrNameLst>
                                      </p:cBhvr>
                                      <p:to>
                                        <p:strVal val="visible"/>
                                      </p:to>
                                    </p:set>
                                    <p:anim calcmode="lin" valueType="num">
                                      <p:cBhvr additive="base">
                                        <p:cTn id="25" dur="500" fill="hold"/>
                                        <p:tgtEl>
                                          <p:spTgt spid="4">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4">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1000"/>
                                  </p:stCondLst>
                                  <p:childTnLst>
                                    <p:set>
                                      <p:cBhvr>
                                        <p:cTn id="30" dur="1" fill="hold">
                                          <p:stCondLst>
                                            <p:cond delay="0"/>
                                          </p:stCondLst>
                                        </p:cTn>
                                        <p:tgtEl>
                                          <p:spTgt spid="6">
                                            <p:txEl>
                                              <p:pRg st="0" end="0"/>
                                            </p:txEl>
                                          </p:spTgt>
                                        </p:tgtEl>
                                        <p:attrNameLst>
                                          <p:attrName>style.visibility</p:attrName>
                                        </p:attrNameLst>
                                      </p:cBhvr>
                                      <p:to>
                                        <p:strVal val="visible"/>
                                      </p:to>
                                    </p:set>
                                    <p:anim calcmode="lin" valueType="num">
                                      <p:cBhvr additive="base">
                                        <p:cTn id="31"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6">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1000"/>
                                  </p:stCondLst>
                                  <p:childTnLst>
                                    <p:set>
                                      <p:cBhvr>
                                        <p:cTn id="36" dur="1" fill="hold">
                                          <p:stCondLst>
                                            <p:cond delay="0"/>
                                          </p:stCondLst>
                                        </p:cTn>
                                        <p:tgtEl>
                                          <p:spTgt spid="6">
                                            <p:txEl>
                                              <p:pRg st="1" end="1"/>
                                            </p:txEl>
                                          </p:spTgt>
                                        </p:tgtEl>
                                        <p:attrNameLst>
                                          <p:attrName>style.visibility</p:attrName>
                                        </p:attrNameLst>
                                      </p:cBhvr>
                                      <p:to>
                                        <p:strVal val="visible"/>
                                      </p:to>
                                    </p:set>
                                    <p:anim calcmode="lin" valueType="num">
                                      <p:cBhvr additive="base">
                                        <p:cTn id="37" dur="500" fill="hold"/>
                                        <p:tgtEl>
                                          <p:spTgt spid="6">
                                            <p:txEl>
                                              <p:pRg st="1" end="1"/>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6">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1000"/>
                                  </p:stCondLst>
                                  <p:childTnLst>
                                    <p:set>
                                      <p:cBhvr>
                                        <p:cTn id="42" dur="1" fill="hold">
                                          <p:stCondLst>
                                            <p:cond delay="0"/>
                                          </p:stCondLst>
                                        </p:cTn>
                                        <p:tgtEl>
                                          <p:spTgt spid="6">
                                            <p:txEl>
                                              <p:pRg st="2" end="2"/>
                                            </p:txEl>
                                          </p:spTgt>
                                        </p:tgtEl>
                                        <p:attrNameLst>
                                          <p:attrName>style.visibility</p:attrName>
                                        </p:attrNameLst>
                                      </p:cBhvr>
                                      <p:to>
                                        <p:strVal val="visible"/>
                                      </p:to>
                                    </p:set>
                                    <p:anim calcmode="lin" valueType="num">
                                      <p:cBhvr additive="base">
                                        <p:cTn id="43" dur="500" fill="hold"/>
                                        <p:tgtEl>
                                          <p:spTgt spid="6">
                                            <p:txEl>
                                              <p:pRg st="2" end="2"/>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6">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1000"/>
                                  </p:stCondLst>
                                  <p:childTnLst>
                                    <p:set>
                                      <p:cBhvr>
                                        <p:cTn id="48" dur="1" fill="hold">
                                          <p:stCondLst>
                                            <p:cond delay="0"/>
                                          </p:stCondLst>
                                        </p:cTn>
                                        <p:tgtEl>
                                          <p:spTgt spid="6">
                                            <p:txEl>
                                              <p:pRg st="3" end="3"/>
                                            </p:txEl>
                                          </p:spTgt>
                                        </p:tgtEl>
                                        <p:attrNameLst>
                                          <p:attrName>style.visibility</p:attrName>
                                        </p:attrNameLst>
                                      </p:cBhvr>
                                      <p:to>
                                        <p:strVal val="visible"/>
                                      </p:to>
                                    </p:set>
                                    <p:anim calcmode="lin" valueType="num">
                                      <p:cBhvr additive="base">
                                        <p:cTn id="49" dur="500" fill="hold"/>
                                        <p:tgtEl>
                                          <p:spTgt spid="6">
                                            <p:txEl>
                                              <p:pRg st="3" end="3"/>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6">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P spid="6"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Law Variations – Passers (U8)</a:t>
            </a:r>
            <a:endParaRPr lang="en-US" b="1" dirty="0"/>
          </a:p>
        </p:txBody>
      </p:sp>
      <p:sp>
        <p:nvSpPr>
          <p:cNvPr id="3" name="Text Placeholder 2"/>
          <p:cNvSpPr>
            <a:spLocks noGrp="1"/>
          </p:cNvSpPr>
          <p:nvPr>
            <p:ph type="body" idx="1"/>
          </p:nvPr>
        </p:nvSpPr>
        <p:spPr/>
        <p:txBody>
          <a:bodyPr/>
          <a:lstStyle/>
          <a:p>
            <a:pPr algn="ctr"/>
            <a:r>
              <a:rPr lang="en-US" dirty="0" smtClean="0"/>
              <a:t>Passers (U8)	</a:t>
            </a:r>
            <a:endParaRPr lang="en-US" dirty="0"/>
          </a:p>
        </p:txBody>
      </p:sp>
      <p:sp>
        <p:nvSpPr>
          <p:cNvPr id="4" name="Content Placeholder 3"/>
          <p:cNvSpPr>
            <a:spLocks noGrp="1"/>
          </p:cNvSpPr>
          <p:nvPr>
            <p:ph sz="half" idx="2"/>
          </p:nvPr>
        </p:nvSpPr>
        <p:spPr/>
        <p:txBody>
          <a:bodyPr>
            <a:normAutofit/>
          </a:bodyPr>
          <a:lstStyle/>
          <a:p>
            <a:r>
              <a:rPr lang="en-US" b="1" dirty="0" smtClean="0">
                <a:solidFill>
                  <a:srgbClr val="7030A0"/>
                </a:solidFill>
              </a:rPr>
              <a:t>Denial of a Goal Scoring Opportunity (DOGSO) by handling the ball MAY NOT be appropriate for Passers (U8).</a:t>
            </a:r>
          </a:p>
          <a:p>
            <a:r>
              <a:rPr lang="en-US" b="1" dirty="0" smtClean="0">
                <a:solidFill>
                  <a:srgbClr val="7030A0"/>
                </a:solidFill>
              </a:rPr>
              <a:t>Denial of a Goal Scoring Opportunity (DOGSO) by committing a foul MAY NOT be appropriate for Passers (U8).</a:t>
            </a:r>
          </a:p>
          <a:p>
            <a:endParaRPr lang="en-US" dirty="0"/>
          </a:p>
        </p:txBody>
      </p:sp>
      <p:sp>
        <p:nvSpPr>
          <p:cNvPr id="5" name="Text Placeholder 4"/>
          <p:cNvSpPr>
            <a:spLocks noGrp="1"/>
          </p:cNvSpPr>
          <p:nvPr>
            <p:ph type="body" sz="quarter" idx="3"/>
          </p:nvPr>
        </p:nvSpPr>
        <p:spPr/>
        <p:txBody>
          <a:bodyPr>
            <a:normAutofit fontScale="92500" lnSpcReduction="20000"/>
          </a:bodyPr>
          <a:lstStyle/>
          <a:p>
            <a:pPr algn="ctr"/>
            <a:r>
              <a:rPr lang="en-US" dirty="0" smtClean="0"/>
              <a:t>Strikers/Kickers/USSF/High School</a:t>
            </a:r>
            <a:endParaRPr lang="en-US" dirty="0"/>
          </a:p>
        </p:txBody>
      </p:sp>
      <p:sp>
        <p:nvSpPr>
          <p:cNvPr id="6" name="Content Placeholder 5"/>
          <p:cNvSpPr>
            <a:spLocks noGrp="1"/>
          </p:cNvSpPr>
          <p:nvPr>
            <p:ph sz="quarter" idx="4"/>
          </p:nvPr>
        </p:nvSpPr>
        <p:spPr/>
        <p:txBody>
          <a:bodyPr>
            <a:normAutofit/>
          </a:bodyPr>
          <a:lstStyle/>
          <a:p>
            <a:r>
              <a:rPr lang="en-US" dirty="0" smtClean="0"/>
              <a:t>Denial of a Goal Scoring Opportunity (DOGSO) by EITHER handling  the ball  OR by committing a foul is to be enforced.</a:t>
            </a:r>
          </a:p>
          <a:p>
            <a:endParaRPr lang="en-US" dirty="0" smtClean="0"/>
          </a:p>
          <a:p>
            <a:endParaRPr lang="en-US" dirty="0"/>
          </a:p>
        </p:txBody>
      </p:sp>
    </p:spTree>
    <p:extLst>
      <p:ext uri="{BB962C8B-B14F-4D97-AF65-F5344CB8AC3E}">
        <p14:creationId xmlns:p14="http://schemas.microsoft.com/office/powerpoint/2010/main" val="11209173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100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1000"/>
                                        <p:tgtEl>
                                          <p:spTgt spid="4">
                                            <p:txEl>
                                              <p:pRg st="0" end="0"/>
                                            </p:txEl>
                                          </p:spTgt>
                                        </p:tgtEl>
                                      </p:cBhvr>
                                    </p:animEffect>
                                    <p:anim calcmode="lin" valueType="num">
                                      <p:cBhvr>
                                        <p:cTn id="8" dur="1000" fill="hold"/>
                                        <p:tgtEl>
                                          <p:spTgt spid="4">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4">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1000"/>
                                  </p:stCondLst>
                                  <p:childTnLst>
                                    <p:set>
                                      <p:cBhvr>
                                        <p:cTn id="13" dur="1" fill="hold">
                                          <p:stCondLst>
                                            <p:cond delay="0"/>
                                          </p:stCondLst>
                                        </p:cTn>
                                        <p:tgtEl>
                                          <p:spTgt spid="4">
                                            <p:txEl>
                                              <p:pRg st="1" end="1"/>
                                            </p:txEl>
                                          </p:spTgt>
                                        </p:tgtEl>
                                        <p:attrNameLst>
                                          <p:attrName>style.visibility</p:attrName>
                                        </p:attrNameLst>
                                      </p:cBhvr>
                                      <p:to>
                                        <p:strVal val="visible"/>
                                      </p:to>
                                    </p:set>
                                    <p:animEffect transition="in" filter="fade">
                                      <p:cBhvr>
                                        <p:cTn id="14" dur="1000"/>
                                        <p:tgtEl>
                                          <p:spTgt spid="4">
                                            <p:txEl>
                                              <p:pRg st="1" end="1"/>
                                            </p:txEl>
                                          </p:spTgt>
                                        </p:tgtEl>
                                      </p:cBhvr>
                                    </p:animEffect>
                                    <p:anim calcmode="lin" valueType="num">
                                      <p:cBhvr>
                                        <p:cTn id="15" dur="1000" fill="hold"/>
                                        <p:tgtEl>
                                          <p:spTgt spid="4">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4">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1000"/>
                                  </p:stCondLst>
                                  <p:childTnLst>
                                    <p:set>
                                      <p:cBhvr>
                                        <p:cTn id="20" dur="1" fill="hold">
                                          <p:stCondLst>
                                            <p:cond delay="0"/>
                                          </p:stCondLst>
                                        </p:cTn>
                                        <p:tgtEl>
                                          <p:spTgt spid="6">
                                            <p:txEl>
                                              <p:pRg st="0" end="0"/>
                                            </p:txEl>
                                          </p:spTgt>
                                        </p:tgtEl>
                                        <p:attrNameLst>
                                          <p:attrName>style.visibility</p:attrName>
                                        </p:attrNameLst>
                                      </p:cBhvr>
                                      <p:to>
                                        <p:strVal val="visible"/>
                                      </p:to>
                                    </p:set>
                                    <p:animEffect transition="in" filter="fade">
                                      <p:cBhvr>
                                        <p:cTn id="21" dur="1000"/>
                                        <p:tgtEl>
                                          <p:spTgt spid="6">
                                            <p:txEl>
                                              <p:pRg st="0" end="0"/>
                                            </p:txEl>
                                          </p:spTgt>
                                        </p:tgtEl>
                                      </p:cBhvr>
                                    </p:animEffect>
                                    <p:anim calcmode="lin" valueType="num">
                                      <p:cBhvr>
                                        <p:cTn id="22" dur="1000" fill="hold"/>
                                        <p:tgtEl>
                                          <p:spTgt spid="6">
                                            <p:txEl>
                                              <p:pRg st="0" end="0"/>
                                            </p:txEl>
                                          </p:spTgt>
                                        </p:tgtEl>
                                        <p:attrNameLst>
                                          <p:attrName>ppt_x</p:attrName>
                                        </p:attrNameLst>
                                      </p:cBhvr>
                                      <p:tavLst>
                                        <p:tav tm="0">
                                          <p:val>
                                            <p:strVal val="#ppt_x"/>
                                          </p:val>
                                        </p:tav>
                                        <p:tav tm="100000">
                                          <p:val>
                                            <p:strVal val="#ppt_x"/>
                                          </p:val>
                                        </p:tav>
                                      </p:tavLst>
                                    </p:anim>
                                    <p:anim calcmode="lin" valueType="num">
                                      <p:cBhvr>
                                        <p:cTn id="23" dur="1000" fill="hold"/>
                                        <p:tgtEl>
                                          <p:spTgt spid="6">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P spid="6"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BEBA8EAE-BF5A-486C-A8C5-ECC9F3942E4B}">
                <a14:imgProps xmlns:a14="http://schemas.microsoft.com/office/drawing/2010/main">
                  <a14:imgLayer r:embed="rId3">
                    <a14:imgEffect>
                      <a14:sharpenSoften amount="50000"/>
                    </a14:imgEffect>
                    <a14:imgEffect>
                      <a14:brightnessContrast bright="-14000"/>
                    </a14:imgEffect>
                  </a14:imgLayer>
                </a14:imgProps>
              </a:ext>
              <a:ext uri="{28A0092B-C50C-407E-A947-70E740481C1C}">
                <a14:useLocalDpi xmlns:a14="http://schemas.microsoft.com/office/drawing/2010/main" val="0"/>
              </a:ext>
            </a:extLst>
          </a:blip>
          <a:srcRect/>
          <a:stretch>
            <a:fillRect/>
          </a:stretch>
        </p:blipFill>
        <p:spPr bwMode="auto">
          <a:xfrm>
            <a:off x="304800" y="381000"/>
            <a:ext cx="8534400" cy="619424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725806501"/>
      </p:ext>
    </p:extLst>
  </p:cSld>
  <p:clrMapOvr>
    <a:masterClrMapping/>
  </p:clrMapOvr>
  <p:transition spd="slow">
    <p:wheel spokes="1"/>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Law Variations – Wings (U10)</a:t>
            </a:r>
            <a:endParaRPr lang="en-US" b="1" dirty="0"/>
          </a:p>
        </p:txBody>
      </p:sp>
      <p:sp>
        <p:nvSpPr>
          <p:cNvPr id="3" name="Content Placeholder 2"/>
          <p:cNvSpPr>
            <a:spLocks noGrp="1"/>
          </p:cNvSpPr>
          <p:nvPr>
            <p:ph idx="1"/>
          </p:nvPr>
        </p:nvSpPr>
        <p:spPr>
          <a:xfrm>
            <a:off x="457200" y="1371600"/>
            <a:ext cx="8229600" cy="4754563"/>
          </a:xfrm>
        </p:spPr>
        <p:txBody>
          <a:bodyPr>
            <a:normAutofit lnSpcReduction="10000"/>
          </a:bodyPr>
          <a:lstStyle/>
          <a:p>
            <a:pPr marL="0" indent="0">
              <a:buNone/>
            </a:pPr>
            <a:r>
              <a:rPr lang="en-US" sz="2400" dirty="0" smtClean="0"/>
              <a:t>Wings (U10) is the next level up for players advancing from Passers (U8).  Referees will be working with players eight (8) and nine (9) years of age.</a:t>
            </a:r>
          </a:p>
          <a:p>
            <a:pPr marL="0" indent="0">
              <a:buNone/>
            </a:pPr>
            <a:endParaRPr lang="en-US" sz="2400" dirty="0"/>
          </a:p>
          <a:p>
            <a:pPr marL="0" indent="0">
              <a:buNone/>
            </a:pPr>
            <a:r>
              <a:rPr lang="en-US" sz="2400" dirty="0" smtClean="0"/>
              <a:t>Wings (U10) combines aspects of both Passers (U8) and “normal” soccer played at the Strikers (U12) level and up.  This makes Wings (U10) possibly the hardest level of soccer to referee.</a:t>
            </a:r>
          </a:p>
          <a:p>
            <a:pPr marL="0" indent="0">
              <a:buNone/>
            </a:pPr>
            <a:endParaRPr lang="en-US" sz="2400" dirty="0"/>
          </a:p>
          <a:p>
            <a:pPr marL="0" indent="0">
              <a:buNone/>
            </a:pPr>
            <a:r>
              <a:rPr lang="en-US" sz="2400" dirty="0" smtClean="0"/>
              <a:t>The following slides will help you understand the specific variations of Wings (U10) compared to what adults/teens would consider “real” soccer.</a:t>
            </a:r>
          </a:p>
          <a:p>
            <a:pPr marL="0" indent="0">
              <a:buNone/>
            </a:pPr>
            <a:endParaRPr lang="en-US" sz="2400" dirty="0"/>
          </a:p>
        </p:txBody>
      </p:sp>
    </p:spTree>
    <p:extLst>
      <p:ext uri="{BB962C8B-B14F-4D97-AF65-F5344CB8AC3E}">
        <p14:creationId xmlns:p14="http://schemas.microsoft.com/office/powerpoint/2010/main" val="2556648275"/>
      </p:ext>
    </p:extLst>
  </p:cSld>
  <p:clrMapOvr>
    <a:masterClrMapping/>
  </p:clrMapOvr>
  <mc:AlternateContent xmlns:mc="http://schemas.openxmlformats.org/markup-compatibility/2006">
    <mc:Choice xmlns:p14="http://schemas.microsoft.com/office/powerpoint/2010/main" Requires="p14">
      <p:transition spd="slow" p14:dur="2500">
        <p:checker/>
      </p:transition>
    </mc:Choice>
    <mc:Fallback>
      <p:transition spd="slow">
        <p:checker/>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Law Variations – Wings (U10)</a:t>
            </a:r>
            <a:endParaRPr lang="en-US" b="1" dirty="0"/>
          </a:p>
        </p:txBody>
      </p:sp>
      <p:sp>
        <p:nvSpPr>
          <p:cNvPr id="3" name="Text Placeholder 2"/>
          <p:cNvSpPr>
            <a:spLocks noGrp="1"/>
          </p:cNvSpPr>
          <p:nvPr>
            <p:ph type="body" idx="1"/>
          </p:nvPr>
        </p:nvSpPr>
        <p:spPr>
          <a:xfrm>
            <a:off x="457200" y="1535113"/>
            <a:ext cx="4040188" cy="446087"/>
          </a:xfrm>
        </p:spPr>
        <p:txBody>
          <a:bodyPr>
            <a:normAutofit lnSpcReduction="10000"/>
          </a:bodyPr>
          <a:lstStyle/>
          <a:p>
            <a:pPr algn="ctr"/>
            <a:r>
              <a:rPr lang="en-US" dirty="0" smtClean="0"/>
              <a:t>Wings (U10)</a:t>
            </a:r>
          </a:p>
        </p:txBody>
      </p:sp>
      <p:sp>
        <p:nvSpPr>
          <p:cNvPr id="4" name="Content Placeholder 3"/>
          <p:cNvSpPr>
            <a:spLocks noGrp="1"/>
          </p:cNvSpPr>
          <p:nvPr>
            <p:ph sz="half" idx="2"/>
          </p:nvPr>
        </p:nvSpPr>
        <p:spPr>
          <a:xfrm>
            <a:off x="457200" y="2209800"/>
            <a:ext cx="4040188" cy="4144963"/>
          </a:xfrm>
        </p:spPr>
        <p:txBody>
          <a:bodyPr>
            <a:normAutofit lnSpcReduction="10000"/>
          </a:bodyPr>
          <a:lstStyle/>
          <a:p>
            <a:r>
              <a:rPr lang="en-US" dirty="0" smtClean="0"/>
              <a:t>Penalty Area and Goal Area</a:t>
            </a:r>
          </a:p>
          <a:p>
            <a:r>
              <a:rPr lang="en-US" dirty="0" smtClean="0">
                <a:solidFill>
                  <a:srgbClr val="FF0000"/>
                </a:solidFill>
              </a:rPr>
              <a:t>7 v 7 </a:t>
            </a:r>
            <a:r>
              <a:rPr lang="en-US" b="1" u="sng" dirty="0" smtClean="0">
                <a:solidFill>
                  <a:srgbClr val="FF0000"/>
                </a:solidFill>
              </a:rPr>
              <a:t>OR</a:t>
            </a:r>
            <a:r>
              <a:rPr lang="en-US" dirty="0" smtClean="0">
                <a:solidFill>
                  <a:srgbClr val="FF0000"/>
                </a:solidFill>
              </a:rPr>
              <a:t> 8 v 8 </a:t>
            </a:r>
            <a:r>
              <a:rPr lang="en-US" b="1" u="sng" dirty="0" smtClean="0">
                <a:solidFill>
                  <a:srgbClr val="FF0000"/>
                </a:solidFill>
              </a:rPr>
              <a:t>OR</a:t>
            </a:r>
            <a:r>
              <a:rPr lang="en-US" dirty="0" smtClean="0">
                <a:solidFill>
                  <a:srgbClr val="FF0000"/>
                </a:solidFill>
              </a:rPr>
              <a:t> 9 v 9 (including Goalkeeper) on age-appropriate field	</a:t>
            </a:r>
          </a:p>
          <a:p>
            <a:r>
              <a:rPr lang="en-US" dirty="0" smtClean="0"/>
              <a:t>Enforce both Direct Kick Fouls (DFK) and Indirect Kick Fouls (IFK).</a:t>
            </a:r>
          </a:p>
          <a:p>
            <a:r>
              <a:rPr lang="en-US" dirty="0" smtClean="0"/>
              <a:t>Offside Rule is enforced.</a:t>
            </a:r>
          </a:p>
          <a:p>
            <a:r>
              <a:rPr lang="en-US" dirty="0" smtClean="0"/>
              <a:t>Penalty Kicks (PKs) are awarded for DFK fouls in the Penalty Area.</a:t>
            </a:r>
          </a:p>
          <a:p>
            <a:endParaRPr lang="en-US" dirty="0" smtClean="0"/>
          </a:p>
          <a:p>
            <a:endParaRPr lang="en-US" dirty="0"/>
          </a:p>
        </p:txBody>
      </p:sp>
      <p:sp>
        <p:nvSpPr>
          <p:cNvPr id="5" name="Text Placeholder 4"/>
          <p:cNvSpPr>
            <a:spLocks noGrp="1"/>
          </p:cNvSpPr>
          <p:nvPr>
            <p:ph type="body" sz="quarter" idx="3"/>
          </p:nvPr>
        </p:nvSpPr>
        <p:spPr/>
        <p:txBody>
          <a:bodyPr>
            <a:normAutofit fontScale="92500" lnSpcReduction="20000"/>
          </a:bodyPr>
          <a:lstStyle/>
          <a:p>
            <a:pPr algn="ctr"/>
            <a:r>
              <a:rPr lang="en-US" dirty="0" smtClean="0"/>
              <a:t>Strikers/Kickers/USSF/High School</a:t>
            </a:r>
            <a:endParaRPr lang="en-US" dirty="0"/>
          </a:p>
        </p:txBody>
      </p:sp>
      <p:sp>
        <p:nvSpPr>
          <p:cNvPr id="6" name="Content Placeholder 5"/>
          <p:cNvSpPr>
            <a:spLocks noGrp="1"/>
          </p:cNvSpPr>
          <p:nvPr>
            <p:ph sz="quarter" idx="4"/>
          </p:nvPr>
        </p:nvSpPr>
        <p:spPr/>
        <p:txBody>
          <a:bodyPr/>
          <a:lstStyle/>
          <a:p>
            <a:r>
              <a:rPr lang="en-US" dirty="0" smtClean="0"/>
              <a:t>Penalty Area and Goal Area</a:t>
            </a:r>
          </a:p>
          <a:p>
            <a:r>
              <a:rPr lang="en-US" dirty="0" smtClean="0"/>
              <a:t>11 v11 on full-sized field</a:t>
            </a:r>
          </a:p>
          <a:p>
            <a:r>
              <a:rPr lang="en-US" dirty="0" smtClean="0"/>
              <a:t>Enforce both Direct Kick Fouls (DFK) and Indirect Kick Fouls (IFK).</a:t>
            </a:r>
          </a:p>
          <a:p>
            <a:r>
              <a:rPr lang="en-US" dirty="0" smtClean="0"/>
              <a:t>Offside Rule is enforced.</a:t>
            </a:r>
          </a:p>
          <a:p>
            <a:r>
              <a:rPr lang="en-US" dirty="0" smtClean="0"/>
              <a:t>Penalty Kicks (PKs) are awarded for DFK fouls in the Penalty Area.</a:t>
            </a:r>
          </a:p>
          <a:p>
            <a:endParaRPr lang="en-US" dirty="0"/>
          </a:p>
        </p:txBody>
      </p:sp>
    </p:spTree>
    <p:extLst>
      <p:ext uri="{BB962C8B-B14F-4D97-AF65-F5344CB8AC3E}">
        <p14:creationId xmlns:p14="http://schemas.microsoft.com/office/powerpoint/2010/main" val="1791273623"/>
      </p:ext>
    </p:extLst>
  </p:cSld>
  <p:clrMapOvr>
    <a:masterClrMapping/>
  </p:clrMapOvr>
  <mc:AlternateContent xmlns:mc="http://schemas.openxmlformats.org/markup-compatibility/2006">
    <mc:Choice xmlns:p14="http://schemas.microsoft.com/office/powerpoint/2010/main" Requires="p14">
      <p:transition spd="slow" p14:dur="1600">
        <p14:gallery dir="l"/>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100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randombar(horizontal)">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grpId="0" nodeType="clickEffect">
                                  <p:stCondLst>
                                    <p:cond delay="100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randombar(horizontal)">
                                      <p:cBhvr>
                                        <p:cTn id="12" dur="500"/>
                                        <p:tgtEl>
                                          <p:spTgt spid="4">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4" presetClass="entr" presetSubtype="10" fill="hold" grpId="0" nodeType="clickEffect">
                                  <p:stCondLst>
                                    <p:cond delay="1000"/>
                                  </p:stCondLst>
                                  <p:childTnLst>
                                    <p:set>
                                      <p:cBhvr>
                                        <p:cTn id="16" dur="1" fill="hold">
                                          <p:stCondLst>
                                            <p:cond delay="0"/>
                                          </p:stCondLst>
                                        </p:cTn>
                                        <p:tgtEl>
                                          <p:spTgt spid="4">
                                            <p:txEl>
                                              <p:pRg st="2" end="2"/>
                                            </p:txEl>
                                          </p:spTgt>
                                        </p:tgtEl>
                                        <p:attrNameLst>
                                          <p:attrName>style.visibility</p:attrName>
                                        </p:attrNameLst>
                                      </p:cBhvr>
                                      <p:to>
                                        <p:strVal val="visible"/>
                                      </p:to>
                                    </p:set>
                                    <p:animEffect transition="in" filter="randombar(horizontal)">
                                      <p:cBhvr>
                                        <p:cTn id="17" dur="500"/>
                                        <p:tgtEl>
                                          <p:spTgt spid="4">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4" presetClass="entr" presetSubtype="10" fill="hold" grpId="0" nodeType="clickEffect">
                                  <p:stCondLst>
                                    <p:cond delay="1000"/>
                                  </p:stCondLst>
                                  <p:childTnLst>
                                    <p:set>
                                      <p:cBhvr>
                                        <p:cTn id="21" dur="1" fill="hold">
                                          <p:stCondLst>
                                            <p:cond delay="0"/>
                                          </p:stCondLst>
                                        </p:cTn>
                                        <p:tgtEl>
                                          <p:spTgt spid="4">
                                            <p:txEl>
                                              <p:pRg st="3" end="3"/>
                                            </p:txEl>
                                          </p:spTgt>
                                        </p:tgtEl>
                                        <p:attrNameLst>
                                          <p:attrName>style.visibility</p:attrName>
                                        </p:attrNameLst>
                                      </p:cBhvr>
                                      <p:to>
                                        <p:strVal val="visible"/>
                                      </p:to>
                                    </p:set>
                                    <p:animEffect transition="in" filter="randombar(horizontal)">
                                      <p:cBhvr>
                                        <p:cTn id="22" dur="500"/>
                                        <p:tgtEl>
                                          <p:spTgt spid="4">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4" presetClass="entr" presetSubtype="10" fill="hold" grpId="0" nodeType="clickEffect">
                                  <p:stCondLst>
                                    <p:cond delay="1000"/>
                                  </p:stCondLst>
                                  <p:childTnLst>
                                    <p:set>
                                      <p:cBhvr>
                                        <p:cTn id="26" dur="1" fill="hold">
                                          <p:stCondLst>
                                            <p:cond delay="0"/>
                                          </p:stCondLst>
                                        </p:cTn>
                                        <p:tgtEl>
                                          <p:spTgt spid="4">
                                            <p:txEl>
                                              <p:pRg st="4" end="4"/>
                                            </p:txEl>
                                          </p:spTgt>
                                        </p:tgtEl>
                                        <p:attrNameLst>
                                          <p:attrName>style.visibility</p:attrName>
                                        </p:attrNameLst>
                                      </p:cBhvr>
                                      <p:to>
                                        <p:strVal val="visible"/>
                                      </p:to>
                                    </p:set>
                                    <p:animEffect transition="in" filter="randombar(horizontal)">
                                      <p:cBhvr>
                                        <p:cTn id="27" dur="500"/>
                                        <p:tgtEl>
                                          <p:spTgt spid="4">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4" presetClass="entr" presetSubtype="10" fill="hold" grpId="0" nodeType="clickEffect">
                                  <p:stCondLst>
                                    <p:cond delay="1000"/>
                                  </p:stCondLst>
                                  <p:childTnLst>
                                    <p:set>
                                      <p:cBhvr>
                                        <p:cTn id="31" dur="1" fill="hold">
                                          <p:stCondLst>
                                            <p:cond delay="0"/>
                                          </p:stCondLst>
                                        </p:cTn>
                                        <p:tgtEl>
                                          <p:spTgt spid="6">
                                            <p:txEl>
                                              <p:pRg st="0" end="0"/>
                                            </p:txEl>
                                          </p:spTgt>
                                        </p:tgtEl>
                                        <p:attrNameLst>
                                          <p:attrName>style.visibility</p:attrName>
                                        </p:attrNameLst>
                                      </p:cBhvr>
                                      <p:to>
                                        <p:strVal val="visible"/>
                                      </p:to>
                                    </p:set>
                                    <p:animEffect transition="in" filter="randombar(horizontal)">
                                      <p:cBhvr>
                                        <p:cTn id="32" dur="500"/>
                                        <p:tgtEl>
                                          <p:spTgt spid="6">
                                            <p:txEl>
                                              <p:pRg st="0" end="0"/>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4" presetClass="entr" presetSubtype="10" fill="hold" grpId="0" nodeType="clickEffect">
                                  <p:stCondLst>
                                    <p:cond delay="1000"/>
                                  </p:stCondLst>
                                  <p:childTnLst>
                                    <p:set>
                                      <p:cBhvr>
                                        <p:cTn id="36" dur="1" fill="hold">
                                          <p:stCondLst>
                                            <p:cond delay="0"/>
                                          </p:stCondLst>
                                        </p:cTn>
                                        <p:tgtEl>
                                          <p:spTgt spid="6">
                                            <p:txEl>
                                              <p:pRg st="1" end="1"/>
                                            </p:txEl>
                                          </p:spTgt>
                                        </p:tgtEl>
                                        <p:attrNameLst>
                                          <p:attrName>style.visibility</p:attrName>
                                        </p:attrNameLst>
                                      </p:cBhvr>
                                      <p:to>
                                        <p:strVal val="visible"/>
                                      </p:to>
                                    </p:set>
                                    <p:animEffect transition="in" filter="randombar(horizontal)">
                                      <p:cBhvr>
                                        <p:cTn id="37" dur="500"/>
                                        <p:tgtEl>
                                          <p:spTgt spid="6">
                                            <p:txEl>
                                              <p:pRg st="1" end="1"/>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4" presetClass="entr" presetSubtype="10" fill="hold" grpId="0" nodeType="clickEffect">
                                  <p:stCondLst>
                                    <p:cond delay="1000"/>
                                  </p:stCondLst>
                                  <p:childTnLst>
                                    <p:set>
                                      <p:cBhvr>
                                        <p:cTn id="41" dur="1" fill="hold">
                                          <p:stCondLst>
                                            <p:cond delay="0"/>
                                          </p:stCondLst>
                                        </p:cTn>
                                        <p:tgtEl>
                                          <p:spTgt spid="6">
                                            <p:txEl>
                                              <p:pRg st="2" end="2"/>
                                            </p:txEl>
                                          </p:spTgt>
                                        </p:tgtEl>
                                        <p:attrNameLst>
                                          <p:attrName>style.visibility</p:attrName>
                                        </p:attrNameLst>
                                      </p:cBhvr>
                                      <p:to>
                                        <p:strVal val="visible"/>
                                      </p:to>
                                    </p:set>
                                    <p:animEffect transition="in" filter="randombar(horizontal)">
                                      <p:cBhvr>
                                        <p:cTn id="42" dur="500"/>
                                        <p:tgtEl>
                                          <p:spTgt spid="6">
                                            <p:txEl>
                                              <p:pRg st="2" end="2"/>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4" presetClass="entr" presetSubtype="10" fill="hold" grpId="0" nodeType="clickEffect">
                                  <p:stCondLst>
                                    <p:cond delay="1000"/>
                                  </p:stCondLst>
                                  <p:childTnLst>
                                    <p:set>
                                      <p:cBhvr>
                                        <p:cTn id="46" dur="1" fill="hold">
                                          <p:stCondLst>
                                            <p:cond delay="0"/>
                                          </p:stCondLst>
                                        </p:cTn>
                                        <p:tgtEl>
                                          <p:spTgt spid="6">
                                            <p:txEl>
                                              <p:pRg st="3" end="3"/>
                                            </p:txEl>
                                          </p:spTgt>
                                        </p:tgtEl>
                                        <p:attrNameLst>
                                          <p:attrName>style.visibility</p:attrName>
                                        </p:attrNameLst>
                                      </p:cBhvr>
                                      <p:to>
                                        <p:strVal val="visible"/>
                                      </p:to>
                                    </p:set>
                                    <p:animEffect transition="in" filter="randombar(horizontal)">
                                      <p:cBhvr>
                                        <p:cTn id="47" dur="500"/>
                                        <p:tgtEl>
                                          <p:spTgt spid="6">
                                            <p:txEl>
                                              <p:pRg st="3" end="3"/>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14" presetClass="entr" presetSubtype="10" fill="hold" grpId="0" nodeType="clickEffect">
                                  <p:stCondLst>
                                    <p:cond delay="1000"/>
                                  </p:stCondLst>
                                  <p:childTnLst>
                                    <p:set>
                                      <p:cBhvr>
                                        <p:cTn id="51" dur="1" fill="hold">
                                          <p:stCondLst>
                                            <p:cond delay="0"/>
                                          </p:stCondLst>
                                        </p:cTn>
                                        <p:tgtEl>
                                          <p:spTgt spid="6">
                                            <p:txEl>
                                              <p:pRg st="4" end="4"/>
                                            </p:txEl>
                                          </p:spTgt>
                                        </p:tgtEl>
                                        <p:attrNameLst>
                                          <p:attrName>style.visibility</p:attrName>
                                        </p:attrNameLst>
                                      </p:cBhvr>
                                      <p:to>
                                        <p:strVal val="visible"/>
                                      </p:to>
                                    </p:set>
                                    <p:animEffect transition="in" filter="randombar(horizontal)">
                                      <p:cBhvr>
                                        <p:cTn id="52" dur="500"/>
                                        <p:tgtEl>
                                          <p:spTgt spid="6">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P spid="6"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Law Variations – Wings (U10)</a:t>
            </a:r>
            <a:endParaRPr lang="en-US" b="1" dirty="0"/>
          </a:p>
        </p:txBody>
      </p:sp>
      <p:sp>
        <p:nvSpPr>
          <p:cNvPr id="3" name="Text Placeholder 2"/>
          <p:cNvSpPr>
            <a:spLocks noGrp="1"/>
          </p:cNvSpPr>
          <p:nvPr>
            <p:ph type="body" idx="1"/>
          </p:nvPr>
        </p:nvSpPr>
        <p:spPr/>
        <p:txBody>
          <a:bodyPr>
            <a:normAutofit/>
          </a:bodyPr>
          <a:lstStyle/>
          <a:p>
            <a:pPr algn="ctr"/>
            <a:r>
              <a:rPr lang="en-US" dirty="0" smtClean="0"/>
              <a:t>Wings (U10)	</a:t>
            </a:r>
            <a:endParaRPr lang="en-US" dirty="0"/>
          </a:p>
        </p:txBody>
      </p:sp>
      <p:sp>
        <p:nvSpPr>
          <p:cNvPr id="4" name="Content Placeholder 3"/>
          <p:cNvSpPr>
            <a:spLocks noGrp="1"/>
          </p:cNvSpPr>
          <p:nvPr>
            <p:ph sz="half" idx="2"/>
          </p:nvPr>
        </p:nvSpPr>
        <p:spPr/>
        <p:txBody>
          <a:bodyPr>
            <a:normAutofit lnSpcReduction="10000"/>
          </a:bodyPr>
          <a:lstStyle/>
          <a:p>
            <a:r>
              <a:rPr lang="en-US" dirty="0" smtClean="0">
                <a:solidFill>
                  <a:srgbClr val="FF0000"/>
                </a:solidFill>
              </a:rPr>
              <a:t>12 Minute quarters/25 minute halves</a:t>
            </a:r>
          </a:p>
          <a:p>
            <a:r>
              <a:rPr lang="en-US" dirty="0" smtClean="0">
                <a:solidFill>
                  <a:srgbClr val="FF0000"/>
                </a:solidFill>
              </a:rPr>
              <a:t>Allow throw-ins to be retaken????</a:t>
            </a:r>
          </a:p>
          <a:p>
            <a:r>
              <a:rPr lang="en-US" dirty="0" smtClean="0">
                <a:solidFill>
                  <a:srgbClr val="FF0000"/>
                </a:solidFill>
              </a:rPr>
              <a:t>Goalkeeper </a:t>
            </a:r>
            <a:r>
              <a:rPr lang="en-US" b="1" dirty="0" smtClean="0">
                <a:solidFill>
                  <a:srgbClr val="FF0000"/>
                </a:solidFill>
              </a:rPr>
              <a:t>ARE ALLOWED </a:t>
            </a:r>
            <a:r>
              <a:rPr lang="en-US" dirty="0" smtClean="0">
                <a:solidFill>
                  <a:srgbClr val="FF0000"/>
                </a:solidFill>
              </a:rPr>
              <a:t>handle the ball if kicked to him/her by teammate.</a:t>
            </a:r>
          </a:p>
          <a:p>
            <a:r>
              <a:rPr lang="en-US" dirty="0" smtClean="0">
                <a:solidFill>
                  <a:srgbClr val="FF0000"/>
                </a:solidFill>
              </a:rPr>
              <a:t>Goalkeeper </a:t>
            </a:r>
            <a:r>
              <a:rPr lang="en-US" b="1" dirty="0">
                <a:solidFill>
                  <a:srgbClr val="FF0000"/>
                </a:solidFill>
              </a:rPr>
              <a:t>ARE ALLOWED</a:t>
            </a:r>
            <a:r>
              <a:rPr lang="en-US" dirty="0" smtClean="0">
                <a:solidFill>
                  <a:srgbClr val="FF0000"/>
                </a:solidFill>
              </a:rPr>
              <a:t> be the first to handle the ball after releasing the ball into play.</a:t>
            </a:r>
          </a:p>
          <a:p>
            <a:endParaRPr lang="en-US" dirty="0"/>
          </a:p>
        </p:txBody>
      </p:sp>
      <p:sp>
        <p:nvSpPr>
          <p:cNvPr id="5" name="Text Placeholder 4"/>
          <p:cNvSpPr>
            <a:spLocks noGrp="1"/>
          </p:cNvSpPr>
          <p:nvPr>
            <p:ph type="body" sz="quarter" idx="3"/>
          </p:nvPr>
        </p:nvSpPr>
        <p:spPr/>
        <p:txBody>
          <a:bodyPr>
            <a:normAutofit fontScale="92500" lnSpcReduction="20000"/>
          </a:bodyPr>
          <a:lstStyle/>
          <a:p>
            <a:pPr algn="ctr"/>
            <a:r>
              <a:rPr lang="en-US" dirty="0" smtClean="0"/>
              <a:t>Strikers/Kickers/USSF/High School</a:t>
            </a:r>
            <a:endParaRPr lang="en-US" dirty="0"/>
          </a:p>
        </p:txBody>
      </p:sp>
      <p:sp>
        <p:nvSpPr>
          <p:cNvPr id="6" name="Content Placeholder 5"/>
          <p:cNvSpPr>
            <a:spLocks noGrp="1"/>
          </p:cNvSpPr>
          <p:nvPr>
            <p:ph sz="quarter" idx="4"/>
          </p:nvPr>
        </p:nvSpPr>
        <p:spPr/>
        <p:txBody>
          <a:bodyPr>
            <a:normAutofit lnSpcReduction="10000"/>
          </a:bodyPr>
          <a:lstStyle/>
          <a:p>
            <a:r>
              <a:rPr lang="en-US" dirty="0" smtClean="0"/>
              <a:t>15 minute quarters/30 minute halves</a:t>
            </a:r>
          </a:p>
          <a:p>
            <a:r>
              <a:rPr lang="en-US" dirty="0" smtClean="0"/>
              <a:t>No re-takes on foul throw-ins (goes to other team)</a:t>
            </a:r>
          </a:p>
          <a:p>
            <a:r>
              <a:rPr lang="en-US" dirty="0" smtClean="0"/>
              <a:t>Goalkeeper CANNOT handle ball if kicked to him/her by teammate</a:t>
            </a:r>
          </a:p>
          <a:p>
            <a:r>
              <a:rPr lang="en-US" dirty="0" smtClean="0"/>
              <a:t>Goalkeeper CANNOT be first to handle ball after releasing into play.</a:t>
            </a:r>
            <a:endParaRPr lang="en-US" dirty="0"/>
          </a:p>
        </p:txBody>
      </p:sp>
    </p:spTree>
    <p:extLst>
      <p:ext uri="{BB962C8B-B14F-4D97-AF65-F5344CB8AC3E}">
        <p14:creationId xmlns:p14="http://schemas.microsoft.com/office/powerpoint/2010/main" val="3676185038"/>
      </p:ext>
    </p:extLst>
  </p:cSld>
  <p:clrMapOvr>
    <a:masterClrMapping/>
  </p:clrMapOvr>
  <mc:AlternateContent xmlns:mc="http://schemas.openxmlformats.org/markup-compatibility/2006">
    <mc:Choice xmlns:p14="http://schemas.microsoft.com/office/powerpoint/2010/main" Requires="p14">
      <p:transition spd="slow" p14:dur="1600">
        <p14:gallery dir="l"/>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100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p:cTn id="7" dur="500" fill="hold"/>
                                        <p:tgtEl>
                                          <p:spTgt spid="4">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4">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4">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1000"/>
                                  </p:stCondLst>
                                  <p:childTnLst>
                                    <p:set>
                                      <p:cBhvr>
                                        <p:cTn id="13" dur="1" fill="hold">
                                          <p:stCondLst>
                                            <p:cond delay="0"/>
                                          </p:stCondLst>
                                        </p:cTn>
                                        <p:tgtEl>
                                          <p:spTgt spid="4">
                                            <p:txEl>
                                              <p:pRg st="1" end="1"/>
                                            </p:txEl>
                                          </p:spTgt>
                                        </p:tgtEl>
                                        <p:attrNameLst>
                                          <p:attrName>style.visibility</p:attrName>
                                        </p:attrNameLst>
                                      </p:cBhvr>
                                      <p:to>
                                        <p:strVal val="visible"/>
                                      </p:to>
                                    </p:set>
                                    <p:anim calcmode="lin" valueType="num">
                                      <p:cBhvr>
                                        <p:cTn id="14" dur="500" fill="hold"/>
                                        <p:tgtEl>
                                          <p:spTgt spid="4">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4">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4">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grpId="0" nodeType="clickEffect">
                                  <p:stCondLst>
                                    <p:cond delay="1000"/>
                                  </p:stCondLst>
                                  <p:childTnLst>
                                    <p:set>
                                      <p:cBhvr>
                                        <p:cTn id="20" dur="1" fill="hold">
                                          <p:stCondLst>
                                            <p:cond delay="0"/>
                                          </p:stCondLst>
                                        </p:cTn>
                                        <p:tgtEl>
                                          <p:spTgt spid="4">
                                            <p:txEl>
                                              <p:pRg st="2" end="2"/>
                                            </p:txEl>
                                          </p:spTgt>
                                        </p:tgtEl>
                                        <p:attrNameLst>
                                          <p:attrName>style.visibility</p:attrName>
                                        </p:attrNameLst>
                                      </p:cBhvr>
                                      <p:to>
                                        <p:strVal val="visible"/>
                                      </p:to>
                                    </p:set>
                                    <p:anim calcmode="lin" valueType="num">
                                      <p:cBhvr>
                                        <p:cTn id="21" dur="500" fill="hold"/>
                                        <p:tgtEl>
                                          <p:spTgt spid="4">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4">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4">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grpId="0" nodeType="clickEffect">
                                  <p:stCondLst>
                                    <p:cond delay="1000"/>
                                  </p:stCondLst>
                                  <p:childTnLst>
                                    <p:set>
                                      <p:cBhvr>
                                        <p:cTn id="27" dur="1" fill="hold">
                                          <p:stCondLst>
                                            <p:cond delay="0"/>
                                          </p:stCondLst>
                                        </p:cTn>
                                        <p:tgtEl>
                                          <p:spTgt spid="4">
                                            <p:txEl>
                                              <p:pRg st="3" end="3"/>
                                            </p:txEl>
                                          </p:spTgt>
                                        </p:tgtEl>
                                        <p:attrNameLst>
                                          <p:attrName>style.visibility</p:attrName>
                                        </p:attrNameLst>
                                      </p:cBhvr>
                                      <p:to>
                                        <p:strVal val="visible"/>
                                      </p:to>
                                    </p:set>
                                    <p:anim calcmode="lin" valueType="num">
                                      <p:cBhvr>
                                        <p:cTn id="28" dur="500" fill="hold"/>
                                        <p:tgtEl>
                                          <p:spTgt spid="4">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4">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4">
                                            <p:txEl>
                                              <p:pRg st="3" end="3"/>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grpId="0" nodeType="clickEffect">
                                  <p:stCondLst>
                                    <p:cond delay="1000"/>
                                  </p:stCondLst>
                                  <p:childTnLst>
                                    <p:set>
                                      <p:cBhvr>
                                        <p:cTn id="34" dur="1" fill="hold">
                                          <p:stCondLst>
                                            <p:cond delay="0"/>
                                          </p:stCondLst>
                                        </p:cTn>
                                        <p:tgtEl>
                                          <p:spTgt spid="6">
                                            <p:txEl>
                                              <p:pRg st="0" end="0"/>
                                            </p:txEl>
                                          </p:spTgt>
                                        </p:tgtEl>
                                        <p:attrNameLst>
                                          <p:attrName>style.visibility</p:attrName>
                                        </p:attrNameLst>
                                      </p:cBhvr>
                                      <p:to>
                                        <p:strVal val="visible"/>
                                      </p:to>
                                    </p:set>
                                    <p:anim calcmode="lin" valueType="num">
                                      <p:cBhvr>
                                        <p:cTn id="35" dur="500" fill="hold"/>
                                        <p:tgtEl>
                                          <p:spTgt spid="6">
                                            <p:txEl>
                                              <p:pRg st="0" end="0"/>
                                            </p:txEl>
                                          </p:spTgt>
                                        </p:tgtEl>
                                        <p:attrNameLst>
                                          <p:attrName>ppt_w</p:attrName>
                                        </p:attrNameLst>
                                      </p:cBhvr>
                                      <p:tavLst>
                                        <p:tav tm="0">
                                          <p:val>
                                            <p:fltVal val="0"/>
                                          </p:val>
                                        </p:tav>
                                        <p:tav tm="100000">
                                          <p:val>
                                            <p:strVal val="#ppt_w"/>
                                          </p:val>
                                        </p:tav>
                                      </p:tavLst>
                                    </p:anim>
                                    <p:anim calcmode="lin" valueType="num">
                                      <p:cBhvr>
                                        <p:cTn id="36" dur="500" fill="hold"/>
                                        <p:tgtEl>
                                          <p:spTgt spid="6">
                                            <p:txEl>
                                              <p:pRg st="0" end="0"/>
                                            </p:txEl>
                                          </p:spTgt>
                                        </p:tgtEl>
                                        <p:attrNameLst>
                                          <p:attrName>ppt_h</p:attrName>
                                        </p:attrNameLst>
                                      </p:cBhvr>
                                      <p:tavLst>
                                        <p:tav tm="0">
                                          <p:val>
                                            <p:fltVal val="0"/>
                                          </p:val>
                                        </p:tav>
                                        <p:tav tm="100000">
                                          <p:val>
                                            <p:strVal val="#ppt_h"/>
                                          </p:val>
                                        </p:tav>
                                      </p:tavLst>
                                    </p:anim>
                                    <p:animEffect transition="in" filter="fade">
                                      <p:cBhvr>
                                        <p:cTn id="37" dur="500"/>
                                        <p:tgtEl>
                                          <p:spTgt spid="6">
                                            <p:txEl>
                                              <p:pRg st="0" end="0"/>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53" presetClass="entr" presetSubtype="16" fill="hold" grpId="0" nodeType="clickEffect">
                                  <p:stCondLst>
                                    <p:cond delay="1000"/>
                                  </p:stCondLst>
                                  <p:childTnLst>
                                    <p:set>
                                      <p:cBhvr>
                                        <p:cTn id="41" dur="1" fill="hold">
                                          <p:stCondLst>
                                            <p:cond delay="0"/>
                                          </p:stCondLst>
                                        </p:cTn>
                                        <p:tgtEl>
                                          <p:spTgt spid="6">
                                            <p:txEl>
                                              <p:pRg st="1" end="1"/>
                                            </p:txEl>
                                          </p:spTgt>
                                        </p:tgtEl>
                                        <p:attrNameLst>
                                          <p:attrName>style.visibility</p:attrName>
                                        </p:attrNameLst>
                                      </p:cBhvr>
                                      <p:to>
                                        <p:strVal val="visible"/>
                                      </p:to>
                                    </p:set>
                                    <p:anim calcmode="lin" valueType="num">
                                      <p:cBhvr>
                                        <p:cTn id="42" dur="500" fill="hold"/>
                                        <p:tgtEl>
                                          <p:spTgt spid="6">
                                            <p:txEl>
                                              <p:pRg st="1" end="1"/>
                                            </p:txEl>
                                          </p:spTgt>
                                        </p:tgtEl>
                                        <p:attrNameLst>
                                          <p:attrName>ppt_w</p:attrName>
                                        </p:attrNameLst>
                                      </p:cBhvr>
                                      <p:tavLst>
                                        <p:tav tm="0">
                                          <p:val>
                                            <p:fltVal val="0"/>
                                          </p:val>
                                        </p:tav>
                                        <p:tav tm="100000">
                                          <p:val>
                                            <p:strVal val="#ppt_w"/>
                                          </p:val>
                                        </p:tav>
                                      </p:tavLst>
                                    </p:anim>
                                    <p:anim calcmode="lin" valueType="num">
                                      <p:cBhvr>
                                        <p:cTn id="43" dur="500" fill="hold"/>
                                        <p:tgtEl>
                                          <p:spTgt spid="6">
                                            <p:txEl>
                                              <p:pRg st="1" end="1"/>
                                            </p:txEl>
                                          </p:spTgt>
                                        </p:tgtEl>
                                        <p:attrNameLst>
                                          <p:attrName>ppt_h</p:attrName>
                                        </p:attrNameLst>
                                      </p:cBhvr>
                                      <p:tavLst>
                                        <p:tav tm="0">
                                          <p:val>
                                            <p:fltVal val="0"/>
                                          </p:val>
                                        </p:tav>
                                        <p:tav tm="100000">
                                          <p:val>
                                            <p:strVal val="#ppt_h"/>
                                          </p:val>
                                        </p:tav>
                                      </p:tavLst>
                                    </p:anim>
                                    <p:animEffect transition="in" filter="fade">
                                      <p:cBhvr>
                                        <p:cTn id="44" dur="500"/>
                                        <p:tgtEl>
                                          <p:spTgt spid="6">
                                            <p:txEl>
                                              <p:pRg st="1" end="1"/>
                                            </p:txEl>
                                          </p:spTgt>
                                        </p:tgtEl>
                                      </p:cBhvr>
                                    </p:animEffect>
                                  </p:childTnLst>
                                </p:cTn>
                              </p:par>
                            </p:childTnLst>
                          </p:cTn>
                        </p:par>
                      </p:childTnLst>
                    </p:cTn>
                  </p:par>
                  <p:par>
                    <p:cTn id="45" fill="hold">
                      <p:stCondLst>
                        <p:cond delay="indefinite"/>
                      </p:stCondLst>
                      <p:childTnLst>
                        <p:par>
                          <p:cTn id="46" fill="hold">
                            <p:stCondLst>
                              <p:cond delay="0"/>
                            </p:stCondLst>
                            <p:childTnLst>
                              <p:par>
                                <p:cTn id="47" presetID="53" presetClass="entr" presetSubtype="16" fill="hold" grpId="0" nodeType="clickEffect">
                                  <p:stCondLst>
                                    <p:cond delay="1000"/>
                                  </p:stCondLst>
                                  <p:childTnLst>
                                    <p:set>
                                      <p:cBhvr>
                                        <p:cTn id="48" dur="1" fill="hold">
                                          <p:stCondLst>
                                            <p:cond delay="0"/>
                                          </p:stCondLst>
                                        </p:cTn>
                                        <p:tgtEl>
                                          <p:spTgt spid="6">
                                            <p:txEl>
                                              <p:pRg st="2" end="2"/>
                                            </p:txEl>
                                          </p:spTgt>
                                        </p:tgtEl>
                                        <p:attrNameLst>
                                          <p:attrName>style.visibility</p:attrName>
                                        </p:attrNameLst>
                                      </p:cBhvr>
                                      <p:to>
                                        <p:strVal val="visible"/>
                                      </p:to>
                                    </p:set>
                                    <p:anim calcmode="lin" valueType="num">
                                      <p:cBhvr>
                                        <p:cTn id="49" dur="500" fill="hold"/>
                                        <p:tgtEl>
                                          <p:spTgt spid="6">
                                            <p:txEl>
                                              <p:pRg st="2" end="2"/>
                                            </p:txEl>
                                          </p:spTgt>
                                        </p:tgtEl>
                                        <p:attrNameLst>
                                          <p:attrName>ppt_w</p:attrName>
                                        </p:attrNameLst>
                                      </p:cBhvr>
                                      <p:tavLst>
                                        <p:tav tm="0">
                                          <p:val>
                                            <p:fltVal val="0"/>
                                          </p:val>
                                        </p:tav>
                                        <p:tav tm="100000">
                                          <p:val>
                                            <p:strVal val="#ppt_w"/>
                                          </p:val>
                                        </p:tav>
                                      </p:tavLst>
                                    </p:anim>
                                    <p:anim calcmode="lin" valueType="num">
                                      <p:cBhvr>
                                        <p:cTn id="50" dur="500" fill="hold"/>
                                        <p:tgtEl>
                                          <p:spTgt spid="6">
                                            <p:txEl>
                                              <p:pRg st="2" end="2"/>
                                            </p:txEl>
                                          </p:spTgt>
                                        </p:tgtEl>
                                        <p:attrNameLst>
                                          <p:attrName>ppt_h</p:attrName>
                                        </p:attrNameLst>
                                      </p:cBhvr>
                                      <p:tavLst>
                                        <p:tav tm="0">
                                          <p:val>
                                            <p:fltVal val="0"/>
                                          </p:val>
                                        </p:tav>
                                        <p:tav tm="100000">
                                          <p:val>
                                            <p:strVal val="#ppt_h"/>
                                          </p:val>
                                        </p:tav>
                                      </p:tavLst>
                                    </p:anim>
                                    <p:animEffect transition="in" filter="fade">
                                      <p:cBhvr>
                                        <p:cTn id="51" dur="500"/>
                                        <p:tgtEl>
                                          <p:spTgt spid="6">
                                            <p:txEl>
                                              <p:pRg st="2" end="2"/>
                                            </p:txEl>
                                          </p:spTgt>
                                        </p:tgtEl>
                                      </p:cBhvr>
                                    </p:animEffect>
                                  </p:childTnLst>
                                </p:cTn>
                              </p:par>
                            </p:childTnLst>
                          </p:cTn>
                        </p:par>
                      </p:childTnLst>
                    </p:cTn>
                  </p:par>
                  <p:par>
                    <p:cTn id="52" fill="hold">
                      <p:stCondLst>
                        <p:cond delay="indefinite"/>
                      </p:stCondLst>
                      <p:childTnLst>
                        <p:par>
                          <p:cTn id="53" fill="hold">
                            <p:stCondLst>
                              <p:cond delay="0"/>
                            </p:stCondLst>
                            <p:childTnLst>
                              <p:par>
                                <p:cTn id="54" presetID="53" presetClass="entr" presetSubtype="16" fill="hold" grpId="0" nodeType="clickEffect">
                                  <p:stCondLst>
                                    <p:cond delay="1000"/>
                                  </p:stCondLst>
                                  <p:childTnLst>
                                    <p:set>
                                      <p:cBhvr>
                                        <p:cTn id="55" dur="1" fill="hold">
                                          <p:stCondLst>
                                            <p:cond delay="0"/>
                                          </p:stCondLst>
                                        </p:cTn>
                                        <p:tgtEl>
                                          <p:spTgt spid="6">
                                            <p:txEl>
                                              <p:pRg st="3" end="3"/>
                                            </p:txEl>
                                          </p:spTgt>
                                        </p:tgtEl>
                                        <p:attrNameLst>
                                          <p:attrName>style.visibility</p:attrName>
                                        </p:attrNameLst>
                                      </p:cBhvr>
                                      <p:to>
                                        <p:strVal val="visible"/>
                                      </p:to>
                                    </p:set>
                                    <p:anim calcmode="lin" valueType="num">
                                      <p:cBhvr>
                                        <p:cTn id="56" dur="500" fill="hold"/>
                                        <p:tgtEl>
                                          <p:spTgt spid="6">
                                            <p:txEl>
                                              <p:pRg st="3" end="3"/>
                                            </p:txEl>
                                          </p:spTgt>
                                        </p:tgtEl>
                                        <p:attrNameLst>
                                          <p:attrName>ppt_w</p:attrName>
                                        </p:attrNameLst>
                                      </p:cBhvr>
                                      <p:tavLst>
                                        <p:tav tm="0">
                                          <p:val>
                                            <p:fltVal val="0"/>
                                          </p:val>
                                        </p:tav>
                                        <p:tav tm="100000">
                                          <p:val>
                                            <p:strVal val="#ppt_w"/>
                                          </p:val>
                                        </p:tav>
                                      </p:tavLst>
                                    </p:anim>
                                    <p:anim calcmode="lin" valueType="num">
                                      <p:cBhvr>
                                        <p:cTn id="57" dur="500" fill="hold"/>
                                        <p:tgtEl>
                                          <p:spTgt spid="6">
                                            <p:txEl>
                                              <p:pRg st="3" end="3"/>
                                            </p:txEl>
                                          </p:spTgt>
                                        </p:tgtEl>
                                        <p:attrNameLst>
                                          <p:attrName>ppt_h</p:attrName>
                                        </p:attrNameLst>
                                      </p:cBhvr>
                                      <p:tavLst>
                                        <p:tav tm="0">
                                          <p:val>
                                            <p:fltVal val="0"/>
                                          </p:val>
                                        </p:tav>
                                        <p:tav tm="100000">
                                          <p:val>
                                            <p:strVal val="#ppt_h"/>
                                          </p:val>
                                        </p:tav>
                                      </p:tavLst>
                                    </p:anim>
                                    <p:animEffect transition="in" filter="fade">
                                      <p:cBhvr>
                                        <p:cTn id="58" dur="500"/>
                                        <p:tgtEl>
                                          <p:spTgt spid="6">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P spid="6" grpId="0" build="p"/>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106</TotalTime>
  <Words>842</Words>
  <Application>Microsoft Office PowerPoint</Application>
  <PresentationFormat>On-screen Show (4:3)</PresentationFormat>
  <Paragraphs>85</Paragraphs>
  <Slides>14</Slides>
  <Notes>0</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Office Theme</vt:lpstr>
      <vt:lpstr>Cincy Central SAY  Referee Training</vt:lpstr>
      <vt:lpstr>Law Variations– Passers (U8)</vt:lpstr>
      <vt:lpstr>Law Variations – Passers (U8)</vt:lpstr>
      <vt:lpstr>Law Variations – Passers (U8)</vt:lpstr>
      <vt:lpstr>Law Variations – Passers (U8)</vt:lpstr>
      <vt:lpstr>PowerPoint Presentation</vt:lpstr>
      <vt:lpstr>Law Variations – Wings (U10)</vt:lpstr>
      <vt:lpstr>Law Variations – Wings (U10)</vt:lpstr>
      <vt:lpstr>Law Variations – Wings (U10)</vt:lpstr>
      <vt:lpstr>Law Variations – Wings (U10)</vt:lpstr>
      <vt:lpstr>PowerPoint Presentation</vt:lpstr>
      <vt:lpstr>Points of Emphasis Passers (U8) and Wings (U10)</vt:lpstr>
      <vt:lpstr>Points of Emphasis Passers (U8) and Wings (U10)</vt:lpstr>
      <vt:lpstr>PowerPoint Presentation</vt:lpstr>
    </vt:vector>
  </TitlesOfParts>
  <Company>HP</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SAY Soccer Referee Training</dc:title>
  <dc:creator>Chip</dc:creator>
  <cp:lastModifiedBy>Chip</cp:lastModifiedBy>
  <cp:revision>19</cp:revision>
  <dcterms:created xsi:type="dcterms:W3CDTF">2015-02-20T02:29:47Z</dcterms:created>
  <dcterms:modified xsi:type="dcterms:W3CDTF">2015-03-07T13:21:53Z</dcterms:modified>
</cp:coreProperties>
</file>