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D4BD8-9033-4307-9677-30367FCA62CA}"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106392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D4BD8-9033-4307-9677-30367FCA62CA}"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7065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D4BD8-9033-4307-9677-30367FCA62CA}"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250542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D4BD8-9033-4307-9677-30367FCA62CA}"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333557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D4BD8-9033-4307-9677-30367FCA62CA}"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53363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D4BD8-9033-4307-9677-30367FCA62CA}"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243344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DD4BD8-9033-4307-9677-30367FCA62CA}" type="datetimeFigureOut">
              <a:rPr lang="en-US" smtClean="0"/>
              <a:t>3/7/2015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63314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D4BD8-9033-4307-9677-30367FCA62CA}" type="datetimeFigureOut">
              <a:rPr lang="en-US" smtClean="0"/>
              <a:t>3/7/2015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166011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D4BD8-9033-4307-9677-30367FCA62CA}" type="datetimeFigureOut">
              <a:rPr lang="en-US" smtClean="0"/>
              <a:t>3/7/2015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220018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D4BD8-9033-4307-9677-30367FCA62CA}"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11973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D4BD8-9033-4307-9677-30367FCA62CA}"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C273-8B57-4876-AED8-3CE9A66C88EC}" type="slidenum">
              <a:rPr lang="en-US" smtClean="0"/>
              <a:t>‹#›</a:t>
            </a:fld>
            <a:endParaRPr lang="en-US"/>
          </a:p>
        </p:txBody>
      </p:sp>
    </p:spTree>
    <p:extLst>
      <p:ext uri="{BB962C8B-B14F-4D97-AF65-F5344CB8AC3E}">
        <p14:creationId xmlns:p14="http://schemas.microsoft.com/office/powerpoint/2010/main" val="343677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D4BD8-9033-4307-9677-30367FCA62CA}" type="datetimeFigureOut">
              <a:rPr lang="en-US" smtClean="0"/>
              <a:t>3/7/2015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6C273-8B57-4876-AED8-3CE9A66C88EC}" type="slidenum">
              <a:rPr lang="en-US" smtClean="0"/>
              <a:t>‹#›</a:t>
            </a:fld>
            <a:endParaRPr lang="en-US"/>
          </a:p>
        </p:txBody>
      </p:sp>
    </p:spTree>
    <p:extLst>
      <p:ext uri="{BB962C8B-B14F-4D97-AF65-F5344CB8AC3E}">
        <p14:creationId xmlns:p14="http://schemas.microsoft.com/office/powerpoint/2010/main" val="3132457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b="1" dirty="0" smtClean="0">
                <a:solidFill>
                  <a:srgbClr val="FF0000"/>
                </a:solidFill>
              </a:rPr>
              <a:t>Cincy Central SAY</a:t>
            </a:r>
            <a:br>
              <a:rPr lang="en-US" b="1" dirty="0" smtClean="0">
                <a:solidFill>
                  <a:srgbClr val="FF0000"/>
                </a:solidFill>
              </a:rPr>
            </a:br>
            <a:r>
              <a:rPr lang="en-US" b="1" dirty="0" smtClean="0">
                <a:solidFill>
                  <a:srgbClr val="FF0000"/>
                </a:solidFill>
              </a:rPr>
              <a:t> Referee Training</a:t>
            </a:r>
            <a:endParaRPr lang="en-US" b="1" dirty="0">
              <a:solidFill>
                <a:srgbClr val="FF0000"/>
              </a:solidFill>
            </a:endParaRPr>
          </a:p>
        </p:txBody>
      </p:sp>
      <p:sp>
        <p:nvSpPr>
          <p:cNvPr id="3" name="Subtitle 2"/>
          <p:cNvSpPr>
            <a:spLocks noGrp="1"/>
          </p:cNvSpPr>
          <p:nvPr>
            <p:ph type="subTitle" idx="1"/>
          </p:nvPr>
        </p:nvSpPr>
        <p:spPr>
          <a:xfrm>
            <a:off x="1371600" y="3581400"/>
            <a:ext cx="6400800" cy="1752600"/>
          </a:xfrm>
        </p:spPr>
        <p:txBody>
          <a:bodyPr/>
          <a:lstStyle/>
          <a:p>
            <a:r>
              <a:rPr lang="en-US" b="1" dirty="0" smtClean="0">
                <a:solidFill>
                  <a:schemeClr val="tx2">
                    <a:lumMod val="75000"/>
                  </a:schemeClr>
                </a:solidFill>
              </a:rPr>
              <a:t>Law Variations for </a:t>
            </a:r>
          </a:p>
          <a:p>
            <a:r>
              <a:rPr lang="en-US" b="1" dirty="0" smtClean="0">
                <a:solidFill>
                  <a:schemeClr val="tx2">
                    <a:lumMod val="75000"/>
                  </a:schemeClr>
                </a:solidFill>
              </a:rPr>
              <a:t>Passers (U8) and Wings (U10)</a:t>
            </a:r>
            <a:endParaRPr lang="en-US" b="1" dirty="0">
              <a:solidFill>
                <a:schemeClr val="tx2">
                  <a:lumMod val="75000"/>
                </a:schemeClr>
              </a:solidFill>
            </a:endParaRPr>
          </a:p>
        </p:txBody>
      </p:sp>
    </p:spTree>
    <p:extLst>
      <p:ext uri="{BB962C8B-B14F-4D97-AF65-F5344CB8AC3E}">
        <p14:creationId xmlns:p14="http://schemas.microsoft.com/office/powerpoint/2010/main" val="162257024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Wings (U10)</a:t>
            </a:r>
            <a:endParaRPr lang="en-US" b="1" dirty="0"/>
          </a:p>
        </p:txBody>
      </p:sp>
      <p:sp>
        <p:nvSpPr>
          <p:cNvPr id="3" name="Text Placeholder 2"/>
          <p:cNvSpPr>
            <a:spLocks noGrp="1"/>
          </p:cNvSpPr>
          <p:nvPr>
            <p:ph type="body" idx="1"/>
          </p:nvPr>
        </p:nvSpPr>
        <p:spPr/>
        <p:txBody>
          <a:bodyPr>
            <a:normAutofit/>
          </a:bodyPr>
          <a:lstStyle/>
          <a:p>
            <a:pPr algn="ctr"/>
            <a:r>
              <a:rPr lang="en-US" dirty="0" smtClean="0"/>
              <a:t>Wings (U10)	</a:t>
            </a:r>
            <a:endParaRPr lang="en-US" dirty="0"/>
          </a:p>
        </p:txBody>
      </p:sp>
      <p:sp>
        <p:nvSpPr>
          <p:cNvPr id="4" name="Content Placeholder 3"/>
          <p:cNvSpPr>
            <a:spLocks noGrp="1"/>
          </p:cNvSpPr>
          <p:nvPr>
            <p:ph sz="half" idx="2"/>
          </p:nvPr>
        </p:nvSpPr>
        <p:spPr/>
        <p:txBody>
          <a:bodyPr>
            <a:normAutofit/>
          </a:bodyPr>
          <a:lstStyle/>
          <a:p>
            <a:r>
              <a:rPr lang="en-US" dirty="0" smtClean="0">
                <a:solidFill>
                  <a:srgbClr val="FF0000"/>
                </a:solidFill>
              </a:rPr>
              <a:t>Denial of a Goal Scoring Opportunity (DOGSO) by handling  the ball MAY NOT be appropriate for Passers (U8).</a:t>
            </a:r>
          </a:p>
          <a:p>
            <a:r>
              <a:rPr lang="en-US" dirty="0" smtClean="0">
                <a:solidFill>
                  <a:srgbClr val="FF0000"/>
                </a:solidFill>
              </a:rPr>
              <a:t>Denial of a Goal Scoring Opportunity (DOGSO) by committing a foul MAY NOT be appropriate for Passers (U8).</a:t>
            </a:r>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normAutofit/>
          </a:bodyPr>
          <a:lstStyle/>
          <a:p>
            <a:r>
              <a:rPr lang="en-US" dirty="0" smtClean="0"/>
              <a:t>Denial of a Goal Scoring Opportunity (DOGSO) by EITHER handling  the ball  OR by committing a foul is to be enforced.</a:t>
            </a:r>
          </a:p>
          <a:p>
            <a:endParaRPr lang="en-US" dirty="0"/>
          </a:p>
        </p:txBody>
      </p:sp>
    </p:spTree>
    <p:extLst>
      <p:ext uri="{BB962C8B-B14F-4D97-AF65-F5344CB8AC3E}">
        <p14:creationId xmlns:p14="http://schemas.microsoft.com/office/powerpoint/2010/main" val="7320631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heel(1)">
                                      <p:cBhvr>
                                        <p:cTn id="1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5000"/>
                    </a14:imgEffect>
                  </a14:imgLayer>
                </a14:imgProps>
              </a:ext>
              <a:ext uri="{28A0092B-C50C-407E-A947-70E740481C1C}">
                <a14:useLocalDpi xmlns:a14="http://schemas.microsoft.com/office/drawing/2010/main" val="0"/>
              </a:ext>
            </a:extLst>
          </a:blip>
          <a:srcRect/>
          <a:stretch>
            <a:fillRect/>
          </a:stretch>
        </p:blipFill>
        <p:spPr bwMode="auto">
          <a:xfrm>
            <a:off x="381000" y="250591"/>
            <a:ext cx="8534399" cy="64723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329493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Points of Emphasis</a:t>
            </a:r>
            <a:br>
              <a:rPr lang="en-US" b="1" dirty="0" smtClean="0">
                <a:solidFill>
                  <a:srgbClr val="FF0000"/>
                </a:solidFill>
              </a:rPr>
            </a:br>
            <a:r>
              <a:rPr lang="en-US" b="1" dirty="0" smtClean="0">
                <a:solidFill>
                  <a:srgbClr val="FF0000"/>
                </a:solidFill>
              </a:rPr>
              <a:t>Passers (U8) and Wings (U10)</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Goalkeepers at the Passers (U8) and Wings (U10) levels </a:t>
            </a:r>
            <a:r>
              <a:rPr lang="en-US" b="1" dirty="0">
                <a:solidFill>
                  <a:srgbClr val="FF0000"/>
                </a:solidFill>
              </a:rPr>
              <a:t>ARE ALLOWED</a:t>
            </a:r>
            <a:r>
              <a:rPr lang="en-US" dirty="0" smtClean="0"/>
              <a:t> handle the ball if it is kicked to them by a teammate!!</a:t>
            </a:r>
          </a:p>
          <a:p>
            <a:pPr>
              <a:buFont typeface="Wingdings" panose="05000000000000000000" pitchFamily="2" charset="2"/>
              <a:buChar char="Ø"/>
            </a:pPr>
            <a:r>
              <a:rPr lang="en-US" dirty="0" smtClean="0"/>
              <a:t>It MAY be inappropriate to Red Card (send off) a player at Passers (U8) or Wings (U10) for a Denial of a Goal Scoring Opportunity (DOGSO) offence.  </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913425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Points of Emphasis</a:t>
            </a:r>
            <a:br>
              <a:rPr lang="en-US" b="1" dirty="0" smtClean="0">
                <a:solidFill>
                  <a:srgbClr val="FF0000"/>
                </a:solidFill>
              </a:rPr>
            </a:br>
            <a:r>
              <a:rPr lang="en-US" b="1" dirty="0" smtClean="0">
                <a:solidFill>
                  <a:srgbClr val="FF0000"/>
                </a:solidFill>
              </a:rPr>
              <a:t>Passers (U8) and Wings (U10)</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No Penalty Kicks at Passers (U8) </a:t>
            </a:r>
          </a:p>
          <a:p>
            <a:pPr>
              <a:buFont typeface="Wingdings" panose="05000000000000000000" pitchFamily="2" charset="2"/>
              <a:buChar char="Ø"/>
            </a:pPr>
            <a:r>
              <a:rPr lang="en-US" dirty="0" smtClean="0"/>
              <a:t>No </a:t>
            </a:r>
            <a:r>
              <a:rPr lang="en-US" dirty="0" err="1" smtClean="0"/>
              <a:t>Offsides</a:t>
            </a:r>
            <a:r>
              <a:rPr lang="en-US" dirty="0" smtClean="0"/>
              <a:t> at Passers (U8) </a:t>
            </a:r>
          </a:p>
          <a:p>
            <a:pPr>
              <a:buFont typeface="Wingdings" panose="05000000000000000000" pitchFamily="2" charset="2"/>
              <a:buChar char="Ø"/>
            </a:pPr>
            <a:r>
              <a:rPr lang="en-US" dirty="0" smtClean="0"/>
              <a:t>All fouls are IFK’s at Passers (U8) </a:t>
            </a:r>
          </a:p>
          <a:p>
            <a:pPr>
              <a:buFont typeface="Wingdings" panose="05000000000000000000" pitchFamily="2" charset="2"/>
              <a:buChar char="Ø"/>
            </a:pPr>
            <a:r>
              <a:rPr lang="en-US" dirty="0" smtClean="0"/>
              <a:t>Enforce both DFK and IFK fouls at Wings (U10)</a:t>
            </a:r>
          </a:p>
          <a:p>
            <a:pPr>
              <a:buFont typeface="Wingdings" panose="05000000000000000000" pitchFamily="2" charset="2"/>
              <a:buChar char="Ø"/>
            </a:pPr>
            <a:r>
              <a:rPr lang="en-US" dirty="0" smtClean="0"/>
              <a:t>Allow throw-ins to be retaken at Passers (U8)</a:t>
            </a:r>
          </a:p>
          <a:p>
            <a:pPr>
              <a:buFont typeface="Wingdings" panose="05000000000000000000" pitchFamily="2" charset="2"/>
              <a:buChar char="Ø"/>
            </a:pPr>
            <a:r>
              <a:rPr lang="en-US" dirty="0" smtClean="0"/>
              <a:t>Up to referee team to allow throw-ins to be retaken at Wings (U10) – </a:t>
            </a:r>
            <a:r>
              <a:rPr lang="en-US" b="1" dirty="0" smtClean="0">
                <a:solidFill>
                  <a:srgbClr val="000099"/>
                </a:solidFill>
              </a:rPr>
              <a:t>BE CONSISTENT!!!!</a:t>
            </a:r>
          </a:p>
          <a:p>
            <a:pPr>
              <a:buFont typeface="Wingdings" panose="05000000000000000000" pitchFamily="2" charset="2"/>
              <a:buChar char="Ø"/>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81178709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Chip\AppData\Local\Microsoft\Windows\Temporary Internet Files\Content.IE5\7VV6HIKL\question-mark-fa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609600"/>
            <a:ext cx="4886325" cy="551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27508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Passers (U8)</a:t>
            </a:r>
            <a:endParaRPr lang="en-US" b="1" dirty="0"/>
          </a:p>
        </p:txBody>
      </p:sp>
      <p:sp>
        <p:nvSpPr>
          <p:cNvPr id="3" name="Content Placeholder 2"/>
          <p:cNvSpPr>
            <a:spLocks noGrp="1"/>
          </p:cNvSpPr>
          <p:nvPr>
            <p:ph idx="1"/>
          </p:nvPr>
        </p:nvSpPr>
        <p:spPr/>
        <p:txBody>
          <a:bodyPr>
            <a:normAutofit/>
          </a:bodyPr>
          <a:lstStyle/>
          <a:p>
            <a:pPr marL="0" indent="0">
              <a:buNone/>
            </a:pPr>
            <a:r>
              <a:rPr lang="en-US" sz="2400" dirty="0" smtClean="0"/>
              <a:t>Passers (U8) is the youngest age group referees will work in CincyCentral.  Referees will be working with players six (6) and seven (7) years old.</a:t>
            </a:r>
          </a:p>
          <a:p>
            <a:pPr marL="0" indent="0">
              <a:buNone/>
            </a:pPr>
            <a:endParaRPr lang="en-US" sz="2400" dirty="0"/>
          </a:p>
          <a:p>
            <a:pPr marL="0" indent="0">
              <a:buNone/>
            </a:pPr>
            <a:r>
              <a:rPr lang="en-US" sz="2400" dirty="0" smtClean="0"/>
              <a:t>SAY Soccer has very specific Law variations for Passers (U8) to allow the players to learn the basics of soccer in a fun environment.</a:t>
            </a:r>
          </a:p>
          <a:p>
            <a:pPr marL="0" indent="0">
              <a:buNone/>
            </a:pPr>
            <a:endParaRPr lang="en-US" sz="2400" dirty="0"/>
          </a:p>
          <a:p>
            <a:pPr marL="0" indent="0">
              <a:buNone/>
            </a:pPr>
            <a:r>
              <a:rPr lang="en-US" sz="2400" dirty="0" smtClean="0"/>
              <a:t>The following slides will help you understand these Law variations from what adults/teens would consider “normal” soccer.</a:t>
            </a:r>
            <a:endParaRPr lang="en-US" sz="2400" dirty="0"/>
          </a:p>
        </p:txBody>
      </p:sp>
    </p:spTree>
    <p:extLst>
      <p:ext uri="{BB962C8B-B14F-4D97-AF65-F5344CB8AC3E}">
        <p14:creationId xmlns:p14="http://schemas.microsoft.com/office/powerpoint/2010/main" val="89924948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Passers (U8)</a:t>
            </a:r>
            <a:endParaRPr lang="en-US" b="1" dirty="0"/>
          </a:p>
        </p:txBody>
      </p:sp>
      <p:sp>
        <p:nvSpPr>
          <p:cNvPr id="3" name="Text Placeholder 2"/>
          <p:cNvSpPr>
            <a:spLocks noGrp="1"/>
          </p:cNvSpPr>
          <p:nvPr>
            <p:ph type="body" idx="1"/>
          </p:nvPr>
        </p:nvSpPr>
        <p:spPr/>
        <p:txBody>
          <a:bodyPr/>
          <a:lstStyle/>
          <a:p>
            <a:pPr algn="ctr"/>
            <a:r>
              <a:rPr lang="en-US" dirty="0" smtClean="0"/>
              <a:t>Passers (U8)	</a:t>
            </a:r>
            <a:endParaRPr lang="en-US" dirty="0"/>
          </a:p>
        </p:txBody>
      </p:sp>
      <p:sp>
        <p:nvSpPr>
          <p:cNvPr id="4" name="Content Placeholder 3"/>
          <p:cNvSpPr>
            <a:spLocks noGrp="1"/>
          </p:cNvSpPr>
          <p:nvPr>
            <p:ph sz="half" idx="2"/>
          </p:nvPr>
        </p:nvSpPr>
        <p:spPr/>
        <p:txBody>
          <a:bodyPr/>
          <a:lstStyle/>
          <a:p>
            <a:r>
              <a:rPr lang="en-US" b="1" dirty="0" smtClean="0">
                <a:solidFill>
                  <a:srgbClr val="7030A0"/>
                </a:solidFill>
              </a:rPr>
              <a:t>No Penalty Area – just a “Goalkeeper Area”	</a:t>
            </a:r>
          </a:p>
          <a:p>
            <a:r>
              <a:rPr lang="en-US" b="1" dirty="0" smtClean="0">
                <a:solidFill>
                  <a:srgbClr val="7030A0"/>
                </a:solidFill>
              </a:rPr>
              <a:t>7 v 7 OR 8 v 8 (including Goalkeeper) on small age-appropriate field	</a:t>
            </a:r>
          </a:p>
          <a:p>
            <a:r>
              <a:rPr lang="en-US" b="1" dirty="0" smtClean="0">
                <a:solidFill>
                  <a:srgbClr val="7030A0"/>
                </a:solidFill>
              </a:rPr>
              <a:t>All fouls are Indirect Kick fouls (IFK)</a:t>
            </a:r>
          </a:p>
          <a:p>
            <a:r>
              <a:rPr lang="en-US" b="1" dirty="0" smtClean="0">
                <a:solidFill>
                  <a:srgbClr val="7030A0"/>
                </a:solidFill>
              </a:rPr>
              <a:t>No Penalty Kicks (PKs)</a:t>
            </a:r>
          </a:p>
          <a:p>
            <a:r>
              <a:rPr lang="en-US" b="1" dirty="0" smtClean="0">
                <a:solidFill>
                  <a:srgbClr val="7030A0"/>
                </a:solidFill>
              </a:rPr>
              <a:t>No </a:t>
            </a:r>
            <a:r>
              <a:rPr lang="en-US" b="1" dirty="0" err="1" smtClean="0">
                <a:solidFill>
                  <a:srgbClr val="7030A0"/>
                </a:solidFill>
              </a:rPr>
              <a:t>Offsides</a:t>
            </a:r>
            <a:endParaRPr lang="en-US" b="1" dirty="0" smtClean="0">
              <a:solidFill>
                <a:srgbClr val="7030A0"/>
              </a:solidFill>
            </a:endParaRPr>
          </a:p>
          <a:p>
            <a:endParaRPr lang="en-US" dirty="0" smtClean="0"/>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lstStyle/>
          <a:p>
            <a:r>
              <a:rPr lang="en-US" dirty="0" smtClean="0"/>
              <a:t>Penalty Area and Goal Area</a:t>
            </a:r>
          </a:p>
          <a:p>
            <a:r>
              <a:rPr lang="en-US" dirty="0" smtClean="0"/>
              <a:t>11 v11 on full-sized field</a:t>
            </a:r>
          </a:p>
          <a:p>
            <a:r>
              <a:rPr lang="en-US" dirty="0" smtClean="0"/>
              <a:t>Enforce both Direct Kick Fouls (DFK) and Indirect Kick Fouls (IFK).</a:t>
            </a:r>
          </a:p>
          <a:p>
            <a:r>
              <a:rPr lang="en-US" dirty="0" smtClean="0"/>
              <a:t>Offside Rule is enforced.</a:t>
            </a:r>
          </a:p>
          <a:p>
            <a:r>
              <a:rPr lang="en-US" dirty="0" smtClean="0"/>
              <a:t>Penalty Kicks (PKs) are awarded for DFK fouls in the Penalty Area.</a:t>
            </a:r>
            <a:endParaRPr lang="en-US" dirty="0"/>
          </a:p>
        </p:txBody>
      </p:sp>
    </p:spTree>
    <p:extLst>
      <p:ext uri="{BB962C8B-B14F-4D97-AF65-F5344CB8AC3E}">
        <p14:creationId xmlns:p14="http://schemas.microsoft.com/office/powerpoint/2010/main" val="341669873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100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100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100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100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100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75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100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75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100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75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100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75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100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Passers (U8)</a:t>
            </a:r>
            <a:endParaRPr lang="en-US" b="1" dirty="0"/>
          </a:p>
        </p:txBody>
      </p:sp>
      <p:sp>
        <p:nvSpPr>
          <p:cNvPr id="3" name="Text Placeholder 2"/>
          <p:cNvSpPr>
            <a:spLocks noGrp="1"/>
          </p:cNvSpPr>
          <p:nvPr>
            <p:ph type="body" idx="1"/>
          </p:nvPr>
        </p:nvSpPr>
        <p:spPr/>
        <p:txBody>
          <a:bodyPr/>
          <a:lstStyle/>
          <a:p>
            <a:pPr algn="ctr"/>
            <a:r>
              <a:rPr lang="en-US" dirty="0" smtClean="0"/>
              <a:t>Passers (U8)	</a:t>
            </a:r>
            <a:endParaRPr lang="en-US" dirty="0"/>
          </a:p>
        </p:txBody>
      </p:sp>
      <p:sp>
        <p:nvSpPr>
          <p:cNvPr id="4" name="Content Placeholder 3"/>
          <p:cNvSpPr>
            <a:spLocks noGrp="1"/>
          </p:cNvSpPr>
          <p:nvPr>
            <p:ph sz="half" idx="2"/>
          </p:nvPr>
        </p:nvSpPr>
        <p:spPr/>
        <p:txBody>
          <a:bodyPr>
            <a:normAutofit lnSpcReduction="10000"/>
          </a:bodyPr>
          <a:lstStyle/>
          <a:p>
            <a:r>
              <a:rPr lang="en-US" b="1" dirty="0" smtClean="0">
                <a:solidFill>
                  <a:srgbClr val="7030A0"/>
                </a:solidFill>
              </a:rPr>
              <a:t>10 Minute quarters/20 minute halves</a:t>
            </a:r>
          </a:p>
          <a:p>
            <a:r>
              <a:rPr lang="en-US" b="1" dirty="0" smtClean="0">
                <a:solidFill>
                  <a:srgbClr val="7030A0"/>
                </a:solidFill>
              </a:rPr>
              <a:t>Allow throw-ins to be retaken</a:t>
            </a:r>
          </a:p>
          <a:p>
            <a:r>
              <a:rPr lang="en-US" b="1" dirty="0" smtClean="0">
                <a:solidFill>
                  <a:srgbClr val="7030A0"/>
                </a:solidFill>
              </a:rPr>
              <a:t>Goalkeepers ARE ALLOWED handle the ball if kicked to him/her by teammate.</a:t>
            </a:r>
          </a:p>
          <a:p>
            <a:r>
              <a:rPr lang="en-US" b="1" dirty="0" smtClean="0">
                <a:solidFill>
                  <a:srgbClr val="7030A0"/>
                </a:solidFill>
              </a:rPr>
              <a:t>Goalkeeper </a:t>
            </a:r>
            <a:r>
              <a:rPr lang="en-US" b="1" dirty="0">
                <a:solidFill>
                  <a:srgbClr val="7030A0"/>
                </a:solidFill>
              </a:rPr>
              <a:t>ARE ALLOWED </a:t>
            </a:r>
            <a:r>
              <a:rPr lang="en-US" b="1" dirty="0" smtClean="0">
                <a:solidFill>
                  <a:srgbClr val="7030A0"/>
                </a:solidFill>
              </a:rPr>
              <a:t>to be the first to handle the ball after releasing the ball into play</a:t>
            </a:r>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15 minute quarters/30 minute halves</a:t>
            </a:r>
          </a:p>
          <a:p>
            <a:r>
              <a:rPr lang="en-US" dirty="0" smtClean="0"/>
              <a:t>No re-takes on foul throw-ins (goes to other team)</a:t>
            </a:r>
          </a:p>
          <a:p>
            <a:r>
              <a:rPr lang="en-US" dirty="0" smtClean="0"/>
              <a:t>Goalkeeper CANNOT handle ball if kicked to him/her by teammate</a:t>
            </a:r>
          </a:p>
          <a:p>
            <a:r>
              <a:rPr lang="en-US" dirty="0" smtClean="0"/>
              <a:t>Goalkeeper CANNOT be first to handle ball after releasing into play.</a:t>
            </a:r>
            <a:endParaRPr lang="en-US" dirty="0"/>
          </a:p>
        </p:txBody>
      </p:sp>
    </p:spTree>
    <p:extLst>
      <p:ext uri="{BB962C8B-B14F-4D97-AF65-F5344CB8AC3E}">
        <p14:creationId xmlns:p14="http://schemas.microsoft.com/office/powerpoint/2010/main" val="169862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100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100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100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100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100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100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100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Passers (U8)</a:t>
            </a:r>
            <a:endParaRPr lang="en-US" b="1" dirty="0"/>
          </a:p>
        </p:txBody>
      </p:sp>
      <p:sp>
        <p:nvSpPr>
          <p:cNvPr id="3" name="Text Placeholder 2"/>
          <p:cNvSpPr>
            <a:spLocks noGrp="1"/>
          </p:cNvSpPr>
          <p:nvPr>
            <p:ph type="body" idx="1"/>
          </p:nvPr>
        </p:nvSpPr>
        <p:spPr/>
        <p:txBody>
          <a:bodyPr/>
          <a:lstStyle/>
          <a:p>
            <a:pPr algn="ctr"/>
            <a:r>
              <a:rPr lang="en-US" dirty="0" smtClean="0"/>
              <a:t>Passers (U8)	</a:t>
            </a:r>
            <a:endParaRPr lang="en-US" dirty="0"/>
          </a:p>
        </p:txBody>
      </p:sp>
      <p:sp>
        <p:nvSpPr>
          <p:cNvPr id="4" name="Content Placeholder 3"/>
          <p:cNvSpPr>
            <a:spLocks noGrp="1"/>
          </p:cNvSpPr>
          <p:nvPr>
            <p:ph sz="half" idx="2"/>
          </p:nvPr>
        </p:nvSpPr>
        <p:spPr/>
        <p:txBody>
          <a:bodyPr>
            <a:normAutofit/>
          </a:bodyPr>
          <a:lstStyle/>
          <a:p>
            <a:r>
              <a:rPr lang="en-US" b="1" dirty="0" smtClean="0">
                <a:solidFill>
                  <a:srgbClr val="7030A0"/>
                </a:solidFill>
              </a:rPr>
              <a:t>Denial of a Goal Scoring Opportunity (DOGSO) by handling the ball MAY NOT be appropriate for Passers (U8).</a:t>
            </a:r>
          </a:p>
          <a:p>
            <a:r>
              <a:rPr lang="en-US" b="1" dirty="0" smtClean="0">
                <a:solidFill>
                  <a:srgbClr val="7030A0"/>
                </a:solidFill>
              </a:rPr>
              <a:t>Denial of a Goal Scoring Opportunity (DOGSO) by committing a foul MAY NOT be appropriate for Passers (U8).</a:t>
            </a:r>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normAutofit/>
          </a:bodyPr>
          <a:lstStyle/>
          <a:p>
            <a:r>
              <a:rPr lang="en-US" dirty="0" smtClean="0"/>
              <a:t>Denial of a Goal Scoring Opportunity (DOGSO) by EITHER handling  the ball  OR by committing a foul is to be enforced.</a:t>
            </a:r>
          </a:p>
          <a:p>
            <a:endParaRPr lang="en-US" dirty="0" smtClean="0"/>
          </a:p>
          <a:p>
            <a:endParaRPr lang="en-US" dirty="0"/>
          </a:p>
        </p:txBody>
      </p:sp>
    </p:spTree>
    <p:extLst>
      <p:ext uri="{BB962C8B-B14F-4D97-AF65-F5344CB8AC3E}">
        <p14:creationId xmlns:p14="http://schemas.microsoft.com/office/powerpoint/2010/main" val="112091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00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100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14000"/>
                    </a14:imgEffect>
                  </a14:imgLayer>
                </a14:imgProps>
              </a:ext>
              <a:ext uri="{28A0092B-C50C-407E-A947-70E740481C1C}">
                <a14:useLocalDpi xmlns:a14="http://schemas.microsoft.com/office/drawing/2010/main" val="0"/>
              </a:ext>
            </a:extLst>
          </a:blip>
          <a:srcRect/>
          <a:stretch>
            <a:fillRect/>
          </a:stretch>
        </p:blipFill>
        <p:spPr bwMode="auto">
          <a:xfrm>
            <a:off x="304800" y="381000"/>
            <a:ext cx="8534400" cy="6194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5806501"/>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Wings (U10)</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buNone/>
            </a:pPr>
            <a:r>
              <a:rPr lang="en-US" sz="2400" dirty="0" smtClean="0"/>
              <a:t>Wings (U10) is the next level up for players advancing from Passers (U8).  Referees will be working with players eight (8) and nine (9) years of age.</a:t>
            </a:r>
          </a:p>
          <a:p>
            <a:pPr marL="0" indent="0">
              <a:buNone/>
            </a:pPr>
            <a:endParaRPr lang="en-US" sz="2400" dirty="0"/>
          </a:p>
          <a:p>
            <a:pPr marL="0" indent="0">
              <a:buNone/>
            </a:pPr>
            <a:r>
              <a:rPr lang="en-US" sz="2400" dirty="0" smtClean="0"/>
              <a:t>Wings (U10) combines aspects of both Passers (U8) and “normal” soccer played at the Strikers (U12) level and up.  This makes Wings (U10) possibly the hardest level of soccer to referee.</a:t>
            </a:r>
          </a:p>
          <a:p>
            <a:pPr marL="0" indent="0">
              <a:buNone/>
            </a:pPr>
            <a:endParaRPr lang="en-US" sz="2400" dirty="0"/>
          </a:p>
          <a:p>
            <a:pPr marL="0" indent="0">
              <a:buNone/>
            </a:pPr>
            <a:r>
              <a:rPr lang="en-US" sz="2400" dirty="0" smtClean="0"/>
              <a:t>The following slides will help you understand the specific variations of Wings (U10) compared to what adults/teens would consider “real” soccer.</a:t>
            </a:r>
          </a:p>
          <a:p>
            <a:pPr marL="0" indent="0">
              <a:buNone/>
            </a:pPr>
            <a:endParaRPr lang="en-US" sz="2400" dirty="0"/>
          </a:p>
        </p:txBody>
      </p:sp>
    </p:spTree>
    <p:extLst>
      <p:ext uri="{BB962C8B-B14F-4D97-AF65-F5344CB8AC3E}">
        <p14:creationId xmlns:p14="http://schemas.microsoft.com/office/powerpoint/2010/main" val="255664827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Wings (U10)</a:t>
            </a:r>
            <a:endParaRPr lang="en-US" b="1" dirty="0"/>
          </a:p>
        </p:txBody>
      </p:sp>
      <p:sp>
        <p:nvSpPr>
          <p:cNvPr id="3" name="Text Placeholder 2"/>
          <p:cNvSpPr>
            <a:spLocks noGrp="1"/>
          </p:cNvSpPr>
          <p:nvPr>
            <p:ph type="body" idx="1"/>
          </p:nvPr>
        </p:nvSpPr>
        <p:spPr>
          <a:xfrm>
            <a:off x="457200" y="1535113"/>
            <a:ext cx="4040188" cy="446087"/>
          </a:xfrm>
        </p:spPr>
        <p:txBody>
          <a:bodyPr>
            <a:normAutofit lnSpcReduction="10000"/>
          </a:bodyPr>
          <a:lstStyle/>
          <a:p>
            <a:pPr algn="ctr"/>
            <a:r>
              <a:rPr lang="en-US" dirty="0" smtClean="0"/>
              <a:t>Wings (U10)</a:t>
            </a:r>
          </a:p>
        </p:txBody>
      </p:sp>
      <p:sp>
        <p:nvSpPr>
          <p:cNvPr id="4" name="Content Placeholder 3"/>
          <p:cNvSpPr>
            <a:spLocks noGrp="1"/>
          </p:cNvSpPr>
          <p:nvPr>
            <p:ph sz="half" idx="2"/>
          </p:nvPr>
        </p:nvSpPr>
        <p:spPr>
          <a:xfrm>
            <a:off x="457200" y="2209800"/>
            <a:ext cx="4040188" cy="4144963"/>
          </a:xfrm>
        </p:spPr>
        <p:txBody>
          <a:bodyPr>
            <a:normAutofit lnSpcReduction="10000"/>
          </a:bodyPr>
          <a:lstStyle/>
          <a:p>
            <a:r>
              <a:rPr lang="en-US" dirty="0" smtClean="0"/>
              <a:t>Penalty Area and Goal Area</a:t>
            </a:r>
          </a:p>
          <a:p>
            <a:r>
              <a:rPr lang="en-US" dirty="0" smtClean="0">
                <a:solidFill>
                  <a:srgbClr val="FF0000"/>
                </a:solidFill>
              </a:rPr>
              <a:t>7 v 7 </a:t>
            </a:r>
            <a:r>
              <a:rPr lang="en-US" b="1" u="sng" dirty="0" smtClean="0">
                <a:solidFill>
                  <a:srgbClr val="FF0000"/>
                </a:solidFill>
              </a:rPr>
              <a:t>OR</a:t>
            </a:r>
            <a:r>
              <a:rPr lang="en-US" dirty="0" smtClean="0">
                <a:solidFill>
                  <a:srgbClr val="FF0000"/>
                </a:solidFill>
              </a:rPr>
              <a:t> 8 v 8 </a:t>
            </a:r>
            <a:r>
              <a:rPr lang="en-US" b="1" u="sng" dirty="0" smtClean="0">
                <a:solidFill>
                  <a:srgbClr val="FF0000"/>
                </a:solidFill>
              </a:rPr>
              <a:t>OR</a:t>
            </a:r>
            <a:r>
              <a:rPr lang="en-US" dirty="0" smtClean="0">
                <a:solidFill>
                  <a:srgbClr val="FF0000"/>
                </a:solidFill>
              </a:rPr>
              <a:t> 9 v 9 (including Goalkeeper) on age-appropriate field	</a:t>
            </a:r>
          </a:p>
          <a:p>
            <a:r>
              <a:rPr lang="en-US" dirty="0" smtClean="0"/>
              <a:t>Enforce both Direct Kick Fouls (DFK) and Indirect Kick Fouls (IFK).</a:t>
            </a:r>
          </a:p>
          <a:p>
            <a:r>
              <a:rPr lang="en-US" dirty="0" smtClean="0"/>
              <a:t>Offside Rule is enforced.</a:t>
            </a:r>
          </a:p>
          <a:p>
            <a:r>
              <a:rPr lang="en-US" dirty="0" smtClean="0"/>
              <a:t>Penalty Kicks (PKs) are awarded for DFK fouls in the Penalty Area.</a:t>
            </a:r>
          </a:p>
          <a:p>
            <a:endParaRPr lang="en-US" dirty="0" smtClean="0"/>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lstStyle/>
          <a:p>
            <a:r>
              <a:rPr lang="en-US" dirty="0" smtClean="0"/>
              <a:t>Penalty Area and Goal Area</a:t>
            </a:r>
          </a:p>
          <a:p>
            <a:r>
              <a:rPr lang="en-US" dirty="0" smtClean="0"/>
              <a:t>11 v11 on full-sized field</a:t>
            </a:r>
          </a:p>
          <a:p>
            <a:r>
              <a:rPr lang="en-US" dirty="0" smtClean="0"/>
              <a:t>Enforce both Direct Kick Fouls (DFK) and Indirect Kick Fouls (IFK).</a:t>
            </a:r>
          </a:p>
          <a:p>
            <a:r>
              <a:rPr lang="en-US" dirty="0" smtClean="0"/>
              <a:t>Offside Rule is enforced.</a:t>
            </a:r>
          </a:p>
          <a:p>
            <a:r>
              <a:rPr lang="en-US" dirty="0" smtClean="0"/>
              <a:t>Penalty Kicks (PKs) are awarded for DFK fouls in the Penalty Area.</a:t>
            </a:r>
          </a:p>
          <a:p>
            <a:endParaRPr lang="en-US" dirty="0"/>
          </a:p>
        </p:txBody>
      </p:sp>
    </p:spTree>
    <p:extLst>
      <p:ext uri="{BB962C8B-B14F-4D97-AF65-F5344CB8AC3E}">
        <p14:creationId xmlns:p14="http://schemas.microsoft.com/office/powerpoint/2010/main" val="17912736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100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100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100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100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100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100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100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100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47" dur="50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100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randombar(horizontal)">
                                      <p:cBhvr>
                                        <p:cTn id="5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Variations – Wings (U10)</a:t>
            </a:r>
            <a:endParaRPr lang="en-US" b="1" dirty="0"/>
          </a:p>
        </p:txBody>
      </p:sp>
      <p:sp>
        <p:nvSpPr>
          <p:cNvPr id="3" name="Text Placeholder 2"/>
          <p:cNvSpPr>
            <a:spLocks noGrp="1"/>
          </p:cNvSpPr>
          <p:nvPr>
            <p:ph type="body" idx="1"/>
          </p:nvPr>
        </p:nvSpPr>
        <p:spPr/>
        <p:txBody>
          <a:bodyPr>
            <a:normAutofit/>
          </a:bodyPr>
          <a:lstStyle/>
          <a:p>
            <a:pPr algn="ctr"/>
            <a:r>
              <a:rPr lang="en-US" dirty="0" smtClean="0"/>
              <a:t>Wings (U10)	</a:t>
            </a:r>
            <a:endParaRPr lang="en-US" dirty="0"/>
          </a:p>
        </p:txBody>
      </p:sp>
      <p:sp>
        <p:nvSpPr>
          <p:cNvPr id="4" name="Content Placeholder 3"/>
          <p:cNvSpPr>
            <a:spLocks noGrp="1"/>
          </p:cNvSpPr>
          <p:nvPr>
            <p:ph sz="half" idx="2"/>
          </p:nvPr>
        </p:nvSpPr>
        <p:spPr/>
        <p:txBody>
          <a:bodyPr>
            <a:normAutofit lnSpcReduction="10000"/>
          </a:bodyPr>
          <a:lstStyle/>
          <a:p>
            <a:r>
              <a:rPr lang="en-US" dirty="0" smtClean="0">
                <a:solidFill>
                  <a:srgbClr val="FF0000"/>
                </a:solidFill>
              </a:rPr>
              <a:t>12 Minute quarters/25 minute halves</a:t>
            </a:r>
          </a:p>
          <a:p>
            <a:r>
              <a:rPr lang="en-US" dirty="0" smtClean="0">
                <a:solidFill>
                  <a:srgbClr val="FF0000"/>
                </a:solidFill>
              </a:rPr>
              <a:t>Allow throw-ins to be retaken????</a:t>
            </a:r>
          </a:p>
          <a:p>
            <a:r>
              <a:rPr lang="en-US" dirty="0" smtClean="0">
                <a:solidFill>
                  <a:srgbClr val="FF0000"/>
                </a:solidFill>
              </a:rPr>
              <a:t>Goalkeeper </a:t>
            </a:r>
            <a:r>
              <a:rPr lang="en-US" b="1" dirty="0" smtClean="0">
                <a:solidFill>
                  <a:srgbClr val="FF0000"/>
                </a:solidFill>
              </a:rPr>
              <a:t>ARE ALLOWED </a:t>
            </a:r>
            <a:r>
              <a:rPr lang="en-US" dirty="0" smtClean="0">
                <a:solidFill>
                  <a:srgbClr val="FF0000"/>
                </a:solidFill>
              </a:rPr>
              <a:t>handle the ball if kicked to him/her by teammate.</a:t>
            </a:r>
          </a:p>
          <a:p>
            <a:r>
              <a:rPr lang="en-US" dirty="0" smtClean="0">
                <a:solidFill>
                  <a:srgbClr val="FF0000"/>
                </a:solidFill>
              </a:rPr>
              <a:t>Goalkeeper </a:t>
            </a:r>
            <a:r>
              <a:rPr lang="en-US" b="1" dirty="0">
                <a:solidFill>
                  <a:srgbClr val="FF0000"/>
                </a:solidFill>
              </a:rPr>
              <a:t>ARE ALLOWED</a:t>
            </a:r>
            <a:r>
              <a:rPr lang="en-US" dirty="0" smtClean="0">
                <a:solidFill>
                  <a:srgbClr val="FF0000"/>
                </a:solidFill>
              </a:rPr>
              <a:t> be the first to handle the ball after releasing the ball into play.</a:t>
            </a:r>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Strikers/Kickers/USSF/High School</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15 minute quarters/30 minute halves</a:t>
            </a:r>
          </a:p>
          <a:p>
            <a:r>
              <a:rPr lang="en-US" dirty="0" smtClean="0"/>
              <a:t>No re-takes on foul throw-ins (goes to other team)</a:t>
            </a:r>
          </a:p>
          <a:p>
            <a:r>
              <a:rPr lang="en-US" dirty="0" smtClean="0"/>
              <a:t>Goalkeeper CANNOT handle ball if kicked to him/her by teammate</a:t>
            </a:r>
          </a:p>
          <a:p>
            <a:r>
              <a:rPr lang="en-US" dirty="0" smtClean="0"/>
              <a:t>Goalkeeper CANNOT be first to handle ball after releasing into play.</a:t>
            </a:r>
            <a:endParaRPr lang="en-US" dirty="0"/>
          </a:p>
        </p:txBody>
      </p:sp>
    </p:spTree>
    <p:extLst>
      <p:ext uri="{BB962C8B-B14F-4D97-AF65-F5344CB8AC3E}">
        <p14:creationId xmlns:p14="http://schemas.microsoft.com/office/powerpoint/2010/main" val="367618503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100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100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100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100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100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p:cTn id="4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6">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100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p:cTn id="49"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51" dur="500"/>
                                        <p:tgtEl>
                                          <p:spTgt spid="6">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1000"/>
                                  </p:stCondLst>
                                  <p:childTnLst>
                                    <p:set>
                                      <p:cBhvr>
                                        <p:cTn id="55" dur="1" fill="hold">
                                          <p:stCondLst>
                                            <p:cond delay="0"/>
                                          </p:stCondLst>
                                        </p:cTn>
                                        <p:tgtEl>
                                          <p:spTgt spid="6">
                                            <p:txEl>
                                              <p:pRg st="3" end="3"/>
                                            </p:txEl>
                                          </p:spTgt>
                                        </p:tgtEl>
                                        <p:attrNameLst>
                                          <p:attrName>style.visibility</p:attrName>
                                        </p:attrNameLst>
                                      </p:cBhvr>
                                      <p:to>
                                        <p:strVal val="visible"/>
                                      </p:to>
                                    </p:set>
                                    <p:anim calcmode="lin" valueType="num">
                                      <p:cBhvr>
                                        <p:cTn id="56"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57"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5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842</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Cincy Central SAY  Referee Training</vt:lpstr>
      <vt:lpstr>Law Variations– Passers (U8)</vt:lpstr>
      <vt:lpstr>Law Variations – Passers (U8)</vt:lpstr>
      <vt:lpstr>Law Variations – Passers (U8)</vt:lpstr>
      <vt:lpstr>Law Variations – Passers (U8)</vt:lpstr>
      <vt:lpstr>PowerPoint Presentation</vt:lpstr>
      <vt:lpstr>Law Variations – Wings (U10)</vt:lpstr>
      <vt:lpstr>Law Variations – Wings (U10)</vt:lpstr>
      <vt:lpstr>Law Variations – Wings (U10)</vt:lpstr>
      <vt:lpstr>Law Variations – Wings (U10)</vt:lpstr>
      <vt:lpstr>PowerPoint Presentation</vt:lpstr>
      <vt:lpstr>Points of Emphasis Passers (U8) and Wings (U10)</vt:lpstr>
      <vt:lpstr>Points of Emphasis Passers (U8) and Wings (U10)</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Soccer Referee Training</dc:title>
  <dc:creator>Chip</dc:creator>
  <cp:lastModifiedBy>Chip</cp:lastModifiedBy>
  <cp:revision>19</cp:revision>
  <dcterms:created xsi:type="dcterms:W3CDTF">2015-02-20T02:29:47Z</dcterms:created>
  <dcterms:modified xsi:type="dcterms:W3CDTF">2015-03-07T13:21:53Z</dcterms:modified>
</cp:coreProperties>
</file>